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DM Sans" pitchFamily="2" charset="0"/>
      <p:regular r:id="rId9"/>
    </p:embeddedFont>
    <p:embeddedFont>
      <p:font typeface="DM Sans Bold" charset="0"/>
      <p:regular r:id="rId10"/>
    </p:embeddedFont>
    <p:embeddedFont>
      <p:font typeface="TT Hoves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ZA"/>
          </a:p>
        </p:txBody>
      </p:sp>
      <p:sp>
        <p:nvSpPr>
          <p:cNvPr id="3" name="Freeform 3"/>
          <p:cNvSpPr/>
          <p:nvPr/>
        </p:nvSpPr>
        <p:spPr>
          <a:xfrm rot="-613966">
            <a:off x="14246275" y="4502108"/>
            <a:ext cx="476836" cy="476836"/>
          </a:xfrm>
          <a:custGeom>
            <a:avLst/>
            <a:gdLst/>
            <a:ahLst/>
            <a:cxnLst/>
            <a:rect l="l" t="t" r="r" b="b"/>
            <a:pathLst>
              <a:path w="476836" h="476836">
                <a:moveTo>
                  <a:pt x="0" y="0"/>
                </a:moveTo>
                <a:lnTo>
                  <a:pt x="476836" y="0"/>
                </a:lnTo>
                <a:lnTo>
                  <a:pt x="476836" y="476835"/>
                </a:lnTo>
                <a:lnTo>
                  <a:pt x="0" y="476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4" name="TextBox 4"/>
          <p:cNvSpPr txBox="1"/>
          <p:nvPr/>
        </p:nvSpPr>
        <p:spPr>
          <a:xfrm>
            <a:off x="2561546" y="4024705"/>
            <a:ext cx="5371620" cy="1566544"/>
          </a:xfrm>
          <a:prstGeom prst="rect">
            <a:avLst/>
          </a:prstGeom>
        </p:spPr>
        <p:txBody>
          <a:bodyPr lIns="0" tIns="0" rIns="0" bIns="0" rtlCol="0" anchor="t">
            <a:spAutoFit/>
          </a:bodyPr>
          <a:lstStyle/>
          <a:p>
            <a:pPr algn="ctr">
              <a:lnSpc>
                <a:spcPts val="12880"/>
              </a:lnSpc>
            </a:pPr>
            <a:r>
              <a:rPr lang="en-US" sz="9200" b="1">
                <a:solidFill>
                  <a:srgbClr val="FFFFFF"/>
                </a:solidFill>
                <a:latin typeface="TT Hoves Bold"/>
                <a:ea typeface="TT Hoves Bold"/>
                <a:cs typeface="TT Hoves Bold"/>
                <a:sym typeface="TT Hoves Bold"/>
              </a:rPr>
              <a:t>SPRINT 3 </a:t>
            </a:r>
          </a:p>
        </p:txBody>
      </p:sp>
      <p:sp>
        <p:nvSpPr>
          <p:cNvPr id="5" name="TextBox 5"/>
          <p:cNvSpPr txBox="1"/>
          <p:nvPr/>
        </p:nvSpPr>
        <p:spPr>
          <a:xfrm>
            <a:off x="7325206" y="4024705"/>
            <a:ext cx="7436468" cy="1566544"/>
          </a:xfrm>
          <a:prstGeom prst="rect">
            <a:avLst/>
          </a:prstGeom>
        </p:spPr>
        <p:txBody>
          <a:bodyPr lIns="0" tIns="0" rIns="0" bIns="0" rtlCol="0" anchor="t">
            <a:spAutoFit/>
          </a:bodyPr>
          <a:lstStyle/>
          <a:p>
            <a:pPr algn="ctr">
              <a:lnSpc>
                <a:spcPts val="12880"/>
              </a:lnSpc>
            </a:pPr>
            <a:r>
              <a:rPr lang="en-US" sz="9200" b="1">
                <a:solidFill>
                  <a:srgbClr val="FFBD59"/>
                </a:solidFill>
                <a:latin typeface="TT Hoves Bold"/>
                <a:ea typeface="TT Hoves Bold"/>
                <a:cs typeface="TT Hoves Bold"/>
                <a:sym typeface="TT Hoves Bold"/>
              </a:rPr>
              <a:t>PORYGON</a:t>
            </a:r>
          </a:p>
        </p:txBody>
      </p:sp>
      <p:sp>
        <p:nvSpPr>
          <p:cNvPr id="6" name="TextBox 6"/>
          <p:cNvSpPr txBox="1"/>
          <p:nvPr/>
        </p:nvSpPr>
        <p:spPr>
          <a:xfrm>
            <a:off x="1295393" y="5679618"/>
            <a:ext cx="14604858" cy="1471930"/>
          </a:xfrm>
          <a:prstGeom prst="rect">
            <a:avLst/>
          </a:prstGeom>
        </p:spPr>
        <p:txBody>
          <a:bodyPr lIns="0" tIns="0" rIns="0" bIns="0" rtlCol="0" anchor="t">
            <a:spAutoFit/>
          </a:bodyPr>
          <a:lstStyle/>
          <a:p>
            <a:pPr algn="ctr">
              <a:lnSpc>
                <a:spcPts val="3920"/>
              </a:lnSpc>
            </a:pPr>
            <a:r>
              <a:rPr lang="en-US" sz="2800" b="1">
                <a:solidFill>
                  <a:srgbClr val="FFFFFF"/>
                </a:solidFill>
                <a:latin typeface="DM Sans Bold"/>
                <a:ea typeface="DM Sans Bold"/>
                <a:cs typeface="DM Sans Bold"/>
                <a:sym typeface="DM Sans Bold"/>
              </a:rPr>
              <a:t>The Objective:</a:t>
            </a:r>
            <a:r>
              <a:rPr lang="en-US" sz="2800">
                <a:solidFill>
                  <a:srgbClr val="FFFFFF"/>
                </a:solidFill>
                <a:latin typeface="DM Sans"/>
                <a:ea typeface="DM Sans"/>
                <a:cs typeface="DM Sans"/>
                <a:sym typeface="DM Sans"/>
              </a:rPr>
              <a:t> The goal is to provide an Interactive Web Interface for developing, backtesting and analyzing FOREX algorithmic trading strategies with integrated data visualization, anomaly detection and version control capabilities.</a:t>
            </a:r>
          </a:p>
        </p:txBody>
      </p:sp>
      <p:sp>
        <p:nvSpPr>
          <p:cNvPr id="7" name="AutoShape 7"/>
          <p:cNvSpPr/>
          <p:nvPr/>
        </p:nvSpPr>
        <p:spPr>
          <a:xfrm flipV="1">
            <a:off x="2692859" y="9244012"/>
            <a:ext cx="13850560" cy="0"/>
          </a:xfrm>
          <a:prstGeom prst="line">
            <a:avLst/>
          </a:prstGeom>
          <a:ln w="28575" cap="flat">
            <a:solidFill>
              <a:srgbClr val="FFBD59"/>
            </a:solidFill>
            <a:prstDash val="solid"/>
            <a:headEnd type="none" w="sm" len="sm"/>
            <a:tailEnd type="none" w="sm" len="sm"/>
          </a:ln>
        </p:spPr>
        <p:txBody>
          <a:bodyPr/>
          <a:lstStyle/>
          <a:p>
            <a:endParaRPr lang="en-Z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ZA"/>
          </a:p>
        </p:txBody>
      </p:sp>
      <p:grpSp>
        <p:nvGrpSpPr>
          <p:cNvPr id="3" name="Group 3"/>
          <p:cNvGrpSpPr/>
          <p:nvPr/>
        </p:nvGrpSpPr>
        <p:grpSpPr>
          <a:xfrm>
            <a:off x="1784569" y="3298770"/>
            <a:ext cx="15153455" cy="4724247"/>
            <a:chOff x="0" y="0"/>
            <a:chExt cx="3991033" cy="1244246"/>
          </a:xfrm>
        </p:grpSpPr>
        <p:sp>
          <p:nvSpPr>
            <p:cNvPr id="4" name="Freeform 4"/>
            <p:cNvSpPr/>
            <p:nvPr/>
          </p:nvSpPr>
          <p:spPr>
            <a:xfrm>
              <a:off x="0" y="0"/>
              <a:ext cx="3991033" cy="1244246"/>
            </a:xfrm>
            <a:custGeom>
              <a:avLst/>
              <a:gdLst/>
              <a:ahLst/>
              <a:cxnLst/>
              <a:rect l="l" t="t" r="r" b="b"/>
              <a:pathLst>
                <a:path w="3991033" h="1244246">
                  <a:moveTo>
                    <a:pt x="10218" y="0"/>
                  </a:moveTo>
                  <a:lnTo>
                    <a:pt x="3980815" y="0"/>
                  </a:lnTo>
                  <a:cubicBezTo>
                    <a:pt x="3983525" y="0"/>
                    <a:pt x="3986124" y="1077"/>
                    <a:pt x="3988040" y="2993"/>
                  </a:cubicBezTo>
                  <a:cubicBezTo>
                    <a:pt x="3989956" y="4909"/>
                    <a:pt x="3991033" y="7508"/>
                    <a:pt x="3991033" y="10218"/>
                  </a:cubicBezTo>
                  <a:lnTo>
                    <a:pt x="3991033" y="1234028"/>
                  </a:lnTo>
                  <a:cubicBezTo>
                    <a:pt x="3991033" y="1236738"/>
                    <a:pt x="3989956" y="1239337"/>
                    <a:pt x="3988040" y="1241253"/>
                  </a:cubicBezTo>
                  <a:cubicBezTo>
                    <a:pt x="3986124" y="1243170"/>
                    <a:pt x="3983525" y="1244246"/>
                    <a:pt x="3980815" y="1244246"/>
                  </a:cubicBezTo>
                  <a:lnTo>
                    <a:pt x="10218" y="1244246"/>
                  </a:lnTo>
                  <a:cubicBezTo>
                    <a:pt x="7508" y="1244246"/>
                    <a:pt x="4909" y="1243170"/>
                    <a:pt x="2993" y="1241253"/>
                  </a:cubicBezTo>
                  <a:cubicBezTo>
                    <a:pt x="1077" y="1239337"/>
                    <a:pt x="0" y="1236738"/>
                    <a:pt x="0" y="1234028"/>
                  </a:cubicBezTo>
                  <a:lnTo>
                    <a:pt x="0" y="10218"/>
                  </a:lnTo>
                  <a:cubicBezTo>
                    <a:pt x="0" y="7508"/>
                    <a:pt x="1077" y="4909"/>
                    <a:pt x="2993" y="2993"/>
                  </a:cubicBezTo>
                  <a:cubicBezTo>
                    <a:pt x="4909" y="1077"/>
                    <a:pt x="7508" y="0"/>
                    <a:pt x="10218" y="0"/>
                  </a:cubicBezTo>
                  <a:close/>
                </a:path>
              </a:pathLst>
            </a:custGeom>
            <a:solidFill>
              <a:srgbClr val="EBEBEB"/>
            </a:solidFill>
          </p:spPr>
          <p:txBody>
            <a:bodyPr/>
            <a:lstStyle/>
            <a:p>
              <a:endParaRPr lang="en-ZA"/>
            </a:p>
          </p:txBody>
        </p:sp>
        <p:sp>
          <p:nvSpPr>
            <p:cNvPr id="5" name="TextBox 5"/>
            <p:cNvSpPr txBox="1"/>
            <p:nvPr/>
          </p:nvSpPr>
          <p:spPr>
            <a:xfrm>
              <a:off x="0" y="-38100"/>
              <a:ext cx="3991033" cy="1282346"/>
            </a:xfrm>
            <a:prstGeom prst="rect">
              <a:avLst/>
            </a:prstGeom>
          </p:spPr>
          <p:txBody>
            <a:bodyPr lIns="50800" tIns="50800" rIns="50800" bIns="50800" rtlCol="0" anchor="ctr"/>
            <a:lstStyle/>
            <a:p>
              <a:pPr algn="ctr">
                <a:lnSpc>
                  <a:spcPts val="2240"/>
                </a:lnSpc>
              </a:pPr>
              <a:endParaRPr/>
            </a:p>
          </p:txBody>
        </p:sp>
      </p:grpSp>
      <p:sp>
        <p:nvSpPr>
          <p:cNvPr id="6" name="AutoShape 6"/>
          <p:cNvSpPr/>
          <p:nvPr/>
        </p:nvSpPr>
        <p:spPr>
          <a:xfrm>
            <a:off x="5324130" y="2618512"/>
            <a:ext cx="7260157" cy="0"/>
          </a:xfrm>
          <a:prstGeom prst="line">
            <a:avLst/>
          </a:prstGeom>
          <a:ln w="28575" cap="flat">
            <a:solidFill>
              <a:srgbClr val="FFBD59"/>
            </a:solidFill>
            <a:prstDash val="solid"/>
            <a:headEnd type="none" w="sm" len="sm"/>
            <a:tailEnd type="none" w="sm" len="sm"/>
          </a:ln>
        </p:spPr>
        <p:txBody>
          <a:bodyPr/>
          <a:lstStyle/>
          <a:p>
            <a:endParaRPr lang="en-ZA"/>
          </a:p>
        </p:txBody>
      </p:sp>
      <p:sp>
        <p:nvSpPr>
          <p:cNvPr id="7" name="TextBox 7"/>
          <p:cNvSpPr txBox="1"/>
          <p:nvPr/>
        </p:nvSpPr>
        <p:spPr>
          <a:xfrm>
            <a:off x="4398149" y="1308832"/>
            <a:ext cx="9491701" cy="1009650"/>
          </a:xfrm>
          <a:prstGeom prst="rect">
            <a:avLst/>
          </a:prstGeom>
        </p:spPr>
        <p:txBody>
          <a:bodyPr lIns="0" tIns="0" rIns="0" bIns="0" rtlCol="0" anchor="t">
            <a:spAutoFit/>
          </a:bodyPr>
          <a:lstStyle/>
          <a:p>
            <a:pPr algn="ctr">
              <a:lnSpc>
                <a:spcPts val="8100"/>
              </a:lnSpc>
            </a:pPr>
            <a:r>
              <a:rPr lang="en-US" sz="6000" b="1">
                <a:solidFill>
                  <a:srgbClr val="FFFFFF"/>
                </a:solidFill>
                <a:latin typeface="TT Hoves Bold"/>
                <a:ea typeface="TT Hoves Bold"/>
                <a:cs typeface="TT Hoves Bold"/>
                <a:sym typeface="TT Hoves Bold"/>
              </a:rPr>
              <a:t>MEET OUR EXPERT TEAM</a:t>
            </a:r>
          </a:p>
        </p:txBody>
      </p:sp>
      <p:sp>
        <p:nvSpPr>
          <p:cNvPr id="8" name="TextBox 8"/>
          <p:cNvSpPr txBox="1"/>
          <p:nvPr/>
        </p:nvSpPr>
        <p:spPr>
          <a:xfrm>
            <a:off x="2105845" y="3703449"/>
            <a:ext cx="14832178" cy="3284297"/>
          </a:xfrm>
          <a:prstGeom prst="rect">
            <a:avLst/>
          </a:prstGeom>
        </p:spPr>
        <p:txBody>
          <a:bodyPr lIns="0" tIns="0" rIns="0" bIns="0" rtlCol="0" anchor="t">
            <a:spAutoFit/>
          </a:bodyPr>
          <a:lstStyle/>
          <a:p>
            <a:pPr marL="669283" lvl="1" indent="-334641" algn="l">
              <a:lnSpc>
                <a:spcPts val="4339"/>
              </a:lnSpc>
              <a:buFont typeface="Arial"/>
              <a:buChar char="•"/>
            </a:pPr>
            <a:r>
              <a:rPr lang="en-US" sz="3099" spc="278">
                <a:solidFill>
                  <a:srgbClr val="000000"/>
                </a:solidFill>
                <a:latin typeface="DM Sans"/>
                <a:ea typeface="DM Sans"/>
                <a:cs typeface="DM Sans"/>
                <a:sym typeface="DM Sans"/>
              </a:rPr>
              <a:t>David Genders </a:t>
            </a:r>
            <a:r>
              <a:rPr lang="en-US" sz="3099" spc="278" dirty="0">
                <a:solidFill>
                  <a:srgbClr val="000000"/>
                </a:solidFill>
                <a:latin typeface="DM Sans"/>
                <a:ea typeface="DM Sans"/>
                <a:cs typeface="DM Sans"/>
                <a:sym typeface="DM Sans"/>
              </a:rPr>
              <a:t>(25935410) -&gt; Backend Development</a:t>
            </a:r>
          </a:p>
          <a:p>
            <a:pPr marL="669283" lvl="1" indent="-334641" algn="l">
              <a:lnSpc>
                <a:spcPts val="4339"/>
              </a:lnSpc>
              <a:buFont typeface="Arial"/>
              <a:buChar char="•"/>
            </a:pPr>
            <a:r>
              <a:rPr lang="en-US" sz="3099" spc="278" dirty="0">
                <a:solidFill>
                  <a:srgbClr val="000000"/>
                </a:solidFill>
                <a:latin typeface="DM Sans"/>
                <a:ea typeface="DM Sans"/>
                <a:cs typeface="DM Sans"/>
                <a:sym typeface="DM Sans"/>
              </a:rPr>
              <a:t>Amir Patel (26034670) -&gt;Backend Development</a:t>
            </a:r>
          </a:p>
          <a:p>
            <a:pPr marL="669283" lvl="1" indent="-334641" algn="l">
              <a:lnSpc>
                <a:spcPts val="4339"/>
              </a:lnSpc>
              <a:buFont typeface="Arial"/>
              <a:buChar char="•"/>
            </a:pPr>
            <a:r>
              <a:rPr lang="en-US" sz="3099" spc="278" dirty="0">
                <a:solidFill>
                  <a:srgbClr val="000000"/>
                </a:solidFill>
                <a:latin typeface="DM Sans"/>
                <a:ea typeface="DM Sans"/>
                <a:cs typeface="DM Sans"/>
                <a:sym typeface="DM Sans"/>
              </a:rPr>
              <a:t>Shani Van Heerden (26084031) -&gt;Frontend Development</a:t>
            </a:r>
          </a:p>
          <a:p>
            <a:pPr marL="669283" lvl="1" indent="-334641" algn="l">
              <a:lnSpc>
                <a:spcPts val="4339"/>
              </a:lnSpc>
              <a:buFont typeface="Arial"/>
              <a:buChar char="•"/>
            </a:pPr>
            <a:r>
              <a:rPr lang="en-US" sz="3099" spc="278" dirty="0" err="1">
                <a:solidFill>
                  <a:srgbClr val="000000"/>
                </a:solidFill>
                <a:latin typeface="DM Sans"/>
                <a:ea typeface="DM Sans"/>
                <a:cs typeface="DM Sans"/>
                <a:sym typeface="DM Sans"/>
              </a:rPr>
              <a:t>Shalome</a:t>
            </a:r>
            <a:r>
              <a:rPr lang="en-US" sz="3099" spc="278" dirty="0">
                <a:solidFill>
                  <a:srgbClr val="000000"/>
                </a:solidFill>
                <a:latin typeface="DM Sans"/>
                <a:ea typeface="DM Sans"/>
                <a:cs typeface="DM Sans"/>
                <a:sym typeface="DM Sans"/>
              </a:rPr>
              <a:t> Neethling (24560502) -&gt;Frontend Development</a:t>
            </a:r>
          </a:p>
          <a:p>
            <a:pPr marL="669283" lvl="1" indent="-334641" algn="l">
              <a:lnSpc>
                <a:spcPts val="4339"/>
              </a:lnSpc>
              <a:buFont typeface="Arial"/>
              <a:buChar char="•"/>
            </a:pPr>
            <a:r>
              <a:rPr lang="en-US" sz="3099" spc="278" dirty="0">
                <a:solidFill>
                  <a:srgbClr val="000000"/>
                </a:solidFill>
                <a:latin typeface="DM Sans"/>
                <a:ea typeface="DM Sans"/>
                <a:cs typeface="DM Sans"/>
                <a:sym typeface="DM Sans"/>
              </a:rPr>
              <a:t>Rohan Naidoo (26130432) -&gt;Frontend Development</a:t>
            </a:r>
          </a:p>
          <a:p>
            <a:pPr marL="669283" lvl="1" indent="-334641" algn="l">
              <a:lnSpc>
                <a:spcPts val="4339"/>
              </a:lnSpc>
              <a:buFont typeface="Arial"/>
              <a:buChar char="•"/>
            </a:pPr>
            <a:r>
              <a:rPr lang="en-US" sz="3099" spc="278" dirty="0">
                <a:solidFill>
                  <a:srgbClr val="000000"/>
                </a:solidFill>
                <a:latin typeface="DM Sans"/>
                <a:ea typeface="DM Sans"/>
                <a:cs typeface="DM Sans"/>
                <a:sym typeface="DM Sans"/>
              </a:rPr>
              <a:t>Jamie Smith (24810517) -&gt;Backend Development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51296"/>
            <a:ext cx="18288000" cy="4483302"/>
            <a:chOff x="0" y="0"/>
            <a:chExt cx="2833290" cy="694581"/>
          </a:xfrm>
        </p:grpSpPr>
        <p:sp>
          <p:nvSpPr>
            <p:cNvPr id="3" name="Freeform 3"/>
            <p:cNvSpPr/>
            <p:nvPr/>
          </p:nvSpPr>
          <p:spPr>
            <a:xfrm>
              <a:off x="0" y="0"/>
              <a:ext cx="2833290" cy="694581"/>
            </a:xfrm>
            <a:custGeom>
              <a:avLst/>
              <a:gdLst/>
              <a:ahLst/>
              <a:cxnLst/>
              <a:rect l="l" t="t" r="r" b="b"/>
              <a:pathLst>
                <a:path w="2833290" h="694581">
                  <a:moveTo>
                    <a:pt x="0" y="0"/>
                  </a:moveTo>
                  <a:lnTo>
                    <a:pt x="2833290" y="0"/>
                  </a:lnTo>
                  <a:lnTo>
                    <a:pt x="2833290" y="694581"/>
                  </a:lnTo>
                  <a:lnTo>
                    <a:pt x="0" y="694581"/>
                  </a:lnTo>
                  <a:close/>
                </a:path>
              </a:pathLst>
            </a:custGeom>
            <a:blipFill>
              <a:blip r:embed="rId2"/>
              <a:stretch>
                <a:fillRect t="-160868" b="-11414"/>
              </a:stretch>
            </a:blipFill>
          </p:spPr>
          <p:txBody>
            <a:bodyPr/>
            <a:lstStyle/>
            <a:p>
              <a:endParaRPr lang="en-ZA"/>
            </a:p>
          </p:txBody>
        </p:sp>
      </p:grpSp>
      <p:grpSp>
        <p:nvGrpSpPr>
          <p:cNvPr id="4" name="Group 4"/>
          <p:cNvGrpSpPr/>
          <p:nvPr/>
        </p:nvGrpSpPr>
        <p:grpSpPr>
          <a:xfrm>
            <a:off x="253176" y="5381071"/>
            <a:ext cx="4459122" cy="3319297"/>
            <a:chOff x="0" y="0"/>
            <a:chExt cx="1174419" cy="874218"/>
          </a:xfrm>
        </p:grpSpPr>
        <p:sp>
          <p:nvSpPr>
            <p:cNvPr id="5" name="Freeform 5"/>
            <p:cNvSpPr/>
            <p:nvPr/>
          </p:nvSpPr>
          <p:spPr>
            <a:xfrm>
              <a:off x="0" y="0"/>
              <a:ext cx="1174419" cy="874218"/>
            </a:xfrm>
            <a:custGeom>
              <a:avLst/>
              <a:gdLst/>
              <a:ahLst/>
              <a:cxnLst/>
              <a:rect l="l" t="t" r="r" b="b"/>
              <a:pathLst>
                <a:path w="1174419" h="874218">
                  <a:moveTo>
                    <a:pt x="34724" y="0"/>
                  </a:moveTo>
                  <a:lnTo>
                    <a:pt x="1139695" y="0"/>
                  </a:lnTo>
                  <a:cubicBezTo>
                    <a:pt x="1148904" y="0"/>
                    <a:pt x="1157737" y="3658"/>
                    <a:pt x="1164249" y="10170"/>
                  </a:cubicBezTo>
                  <a:cubicBezTo>
                    <a:pt x="1170761" y="16682"/>
                    <a:pt x="1174419" y="25515"/>
                    <a:pt x="1174419" y="34724"/>
                  </a:cubicBezTo>
                  <a:lnTo>
                    <a:pt x="1174419" y="839494"/>
                  </a:lnTo>
                  <a:cubicBezTo>
                    <a:pt x="1174419" y="858672"/>
                    <a:pt x="1158873" y="874218"/>
                    <a:pt x="1139695" y="874218"/>
                  </a:cubicBezTo>
                  <a:lnTo>
                    <a:pt x="34724" y="874218"/>
                  </a:lnTo>
                  <a:cubicBezTo>
                    <a:pt x="15546" y="874218"/>
                    <a:pt x="0" y="858672"/>
                    <a:pt x="0" y="839494"/>
                  </a:cubicBezTo>
                  <a:lnTo>
                    <a:pt x="0" y="34724"/>
                  </a:lnTo>
                  <a:cubicBezTo>
                    <a:pt x="0" y="15546"/>
                    <a:pt x="15546" y="0"/>
                    <a:pt x="34724" y="0"/>
                  </a:cubicBezTo>
                  <a:close/>
                </a:path>
              </a:pathLst>
            </a:custGeom>
            <a:solidFill>
              <a:srgbClr val="13191D"/>
            </a:solidFill>
          </p:spPr>
          <p:txBody>
            <a:bodyPr/>
            <a:lstStyle/>
            <a:p>
              <a:endParaRPr lang="en-ZA"/>
            </a:p>
          </p:txBody>
        </p:sp>
        <p:sp>
          <p:nvSpPr>
            <p:cNvPr id="6" name="TextBox 6"/>
            <p:cNvSpPr txBox="1"/>
            <p:nvPr/>
          </p:nvSpPr>
          <p:spPr>
            <a:xfrm>
              <a:off x="0" y="-38100"/>
              <a:ext cx="1174419" cy="912318"/>
            </a:xfrm>
            <a:prstGeom prst="rect">
              <a:avLst/>
            </a:prstGeom>
          </p:spPr>
          <p:txBody>
            <a:bodyPr lIns="50800" tIns="50800" rIns="50800" bIns="50800" rtlCol="0" anchor="ctr"/>
            <a:lstStyle/>
            <a:p>
              <a:pPr algn="ctr">
                <a:lnSpc>
                  <a:spcPts val="2240"/>
                </a:lnSpc>
              </a:pPr>
              <a:endParaRPr/>
            </a:p>
          </p:txBody>
        </p:sp>
      </p:grpSp>
      <p:grpSp>
        <p:nvGrpSpPr>
          <p:cNvPr id="7" name="Group 7"/>
          <p:cNvGrpSpPr/>
          <p:nvPr/>
        </p:nvGrpSpPr>
        <p:grpSpPr>
          <a:xfrm>
            <a:off x="4887191" y="5381071"/>
            <a:ext cx="4912055" cy="3451594"/>
            <a:chOff x="0" y="0"/>
            <a:chExt cx="1293710" cy="909062"/>
          </a:xfrm>
        </p:grpSpPr>
        <p:sp>
          <p:nvSpPr>
            <p:cNvPr id="8" name="Freeform 8"/>
            <p:cNvSpPr/>
            <p:nvPr/>
          </p:nvSpPr>
          <p:spPr>
            <a:xfrm>
              <a:off x="0" y="0"/>
              <a:ext cx="1293710" cy="909062"/>
            </a:xfrm>
            <a:custGeom>
              <a:avLst/>
              <a:gdLst/>
              <a:ahLst/>
              <a:cxnLst/>
              <a:rect l="l" t="t" r="r" b="b"/>
              <a:pathLst>
                <a:path w="1293710" h="909062">
                  <a:moveTo>
                    <a:pt x="31522" y="0"/>
                  </a:moveTo>
                  <a:lnTo>
                    <a:pt x="1262188" y="0"/>
                  </a:lnTo>
                  <a:cubicBezTo>
                    <a:pt x="1279597" y="0"/>
                    <a:pt x="1293710" y="14113"/>
                    <a:pt x="1293710" y="31522"/>
                  </a:cubicBezTo>
                  <a:lnTo>
                    <a:pt x="1293710" y="877540"/>
                  </a:lnTo>
                  <a:cubicBezTo>
                    <a:pt x="1293710" y="894949"/>
                    <a:pt x="1279597" y="909062"/>
                    <a:pt x="1262188" y="909062"/>
                  </a:cubicBezTo>
                  <a:lnTo>
                    <a:pt x="31522" y="909062"/>
                  </a:lnTo>
                  <a:cubicBezTo>
                    <a:pt x="14113" y="909062"/>
                    <a:pt x="0" y="894949"/>
                    <a:pt x="0" y="877540"/>
                  </a:cubicBezTo>
                  <a:lnTo>
                    <a:pt x="0" y="31522"/>
                  </a:lnTo>
                  <a:cubicBezTo>
                    <a:pt x="0" y="14113"/>
                    <a:pt x="14113" y="0"/>
                    <a:pt x="31522" y="0"/>
                  </a:cubicBezTo>
                  <a:close/>
                </a:path>
              </a:pathLst>
            </a:custGeom>
            <a:solidFill>
              <a:srgbClr val="13191D"/>
            </a:solidFill>
          </p:spPr>
          <p:txBody>
            <a:bodyPr/>
            <a:lstStyle/>
            <a:p>
              <a:endParaRPr lang="en-ZA"/>
            </a:p>
          </p:txBody>
        </p:sp>
        <p:sp>
          <p:nvSpPr>
            <p:cNvPr id="9" name="TextBox 9"/>
            <p:cNvSpPr txBox="1"/>
            <p:nvPr/>
          </p:nvSpPr>
          <p:spPr>
            <a:xfrm>
              <a:off x="0" y="-38100"/>
              <a:ext cx="1293710" cy="947162"/>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10027846" y="5381071"/>
            <a:ext cx="4187924" cy="2965095"/>
            <a:chOff x="0" y="0"/>
            <a:chExt cx="1102992" cy="780930"/>
          </a:xfrm>
        </p:grpSpPr>
        <p:sp>
          <p:nvSpPr>
            <p:cNvPr id="11" name="Freeform 11"/>
            <p:cNvSpPr/>
            <p:nvPr/>
          </p:nvSpPr>
          <p:spPr>
            <a:xfrm>
              <a:off x="0" y="0"/>
              <a:ext cx="1102992" cy="780930"/>
            </a:xfrm>
            <a:custGeom>
              <a:avLst/>
              <a:gdLst/>
              <a:ahLst/>
              <a:cxnLst/>
              <a:rect l="l" t="t" r="r" b="b"/>
              <a:pathLst>
                <a:path w="1102992" h="780930">
                  <a:moveTo>
                    <a:pt x="36973" y="0"/>
                  </a:moveTo>
                  <a:lnTo>
                    <a:pt x="1066020" y="0"/>
                  </a:lnTo>
                  <a:cubicBezTo>
                    <a:pt x="1075826" y="0"/>
                    <a:pt x="1085230" y="3895"/>
                    <a:pt x="1092163" y="10829"/>
                  </a:cubicBezTo>
                  <a:cubicBezTo>
                    <a:pt x="1099097" y="17763"/>
                    <a:pt x="1102992" y="27167"/>
                    <a:pt x="1102992" y="36973"/>
                  </a:cubicBezTo>
                  <a:lnTo>
                    <a:pt x="1102992" y="743958"/>
                  </a:lnTo>
                  <a:cubicBezTo>
                    <a:pt x="1102992" y="753763"/>
                    <a:pt x="1099097" y="763168"/>
                    <a:pt x="1092163" y="770101"/>
                  </a:cubicBezTo>
                  <a:cubicBezTo>
                    <a:pt x="1085230" y="777035"/>
                    <a:pt x="1075826" y="780930"/>
                    <a:pt x="1066020" y="780930"/>
                  </a:cubicBezTo>
                  <a:lnTo>
                    <a:pt x="36973" y="780930"/>
                  </a:lnTo>
                  <a:cubicBezTo>
                    <a:pt x="27167" y="780930"/>
                    <a:pt x="17763" y="777035"/>
                    <a:pt x="10829" y="770101"/>
                  </a:cubicBezTo>
                  <a:cubicBezTo>
                    <a:pt x="3895" y="763168"/>
                    <a:pt x="0" y="753763"/>
                    <a:pt x="0" y="743958"/>
                  </a:cubicBezTo>
                  <a:lnTo>
                    <a:pt x="0" y="36973"/>
                  </a:lnTo>
                  <a:cubicBezTo>
                    <a:pt x="0" y="27167"/>
                    <a:pt x="3895" y="17763"/>
                    <a:pt x="10829" y="10829"/>
                  </a:cubicBezTo>
                  <a:cubicBezTo>
                    <a:pt x="17763" y="3895"/>
                    <a:pt x="27167" y="0"/>
                    <a:pt x="36973" y="0"/>
                  </a:cubicBezTo>
                  <a:close/>
                </a:path>
              </a:pathLst>
            </a:custGeom>
            <a:solidFill>
              <a:srgbClr val="13191D"/>
            </a:solidFill>
          </p:spPr>
          <p:txBody>
            <a:bodyPr/>
            <a:lstStyle/>
            <a:p>
              <a:endParaRPr lang="en-ZA"/>
            </a:p>
          </p:txBody>
        </p:sp>
        <p:sp>
          <p:nvSpPr>
            <p:cNvPr id="12" name="TextBox 12"/>
            <p:cNvSpPr txBox="1"/>
            <p:nvPr/>
          </p:nvSpPr>
          <p:spPr>
            <a:xfrm>
              <a:off x="0" y="-38100"/>
              <a:ext cx="1102992" cy="819030"/>
            </a:xfrm>
            <a:prstGeom prst="rect">
              <a:avLst/>
            </a:prstGeom>
          </p:spPr>
          <p:txBody>
            <a:bodyPr lIns="50800" tIns="50800" rIns="50800" bIns="50800" rtlCol="0" anchor="ctr"/>
            <a:lstStyle/>
            <a:p>
              <a:pPr algn="ctr">
                <a:lnSpc>
                  <a:spcPts val="2240"/>
                </a:lnSpc>
              </a:pPr>
              <a:endParaRPr/>
            </a:p>
          </p:txBody>
        </p:sp>
      </p:grpSp>
      <p:sp>
        <p:nvSpPr>
          <p:cNvPr id="13" name="AutoShape 13"/>
          <p:cNvSpPr/>
          <p:nvPr/>
        </p:nvSpPr>
        <p:spPr>
          <a:xfrm>
            <a:off x="1028700" y="634129"/>
            <a:ext cx="16770607" cy="0"/>
          </a:xfrm>
          <a:prstGeom prst="line">
            <a:avLst/>
          </a:prstGeom>
          <a:ln w="28575" cap="flat">
            <a:solidFill>
              <a:srgbClr val="FFBD59"/>
            </a:solidFill>
            <a:prstDash val="solid"/>
            <a:headEnd type="none" w="sm" len="sm"/>
            <a:tailEnd type="none" w="sm" len="sm"/>
          </a:ln>
        </p:spPr>
        <p:txBody>
          <a:bodyPr/>
          <a:lstStyle/>
          <a:p>
            <a:endParaRPr lang="en-ZA"/>
          </a:p>
        </p:txBody>
      </p:sp>
      <p:sp>
        <p:nvSpPr>
          <p:cNvPr id="14" name="TextBox 14"/>
          <p:cNvSpPr txBox="1"/>
          <p:nvPr/>
        </p:nvSpPr>
        <p:spPr>
          <a:xfrm>
            <a:off x="527778" y="6217048"/>
            <a:ext cx="4002206" cy="1397000"/>
          </a:xfrm>
          <a:prstGeom prst="rect">
            <a:avLst/>
          </a:prstGeom>
        </p:spPr>
        <p:txBody>
          <a:bodyPr lIns="0" tIns="0" rIns="0" bIns="0" rtlCol="0" anchor="t">
            <a:spAutoFit/>
          </a:bodyPr>
          <a:lstStyle/>
          <a:p>
            <a:pPr algn="l">
              <a:lnSpc>
                <a:spcPts val="2799"/>
              </a:lnSpc>
            </a:pPr>
            <a:r>
              <a:rPr lang="en-US" sz="1999">
                <a:solidFill>
                  <a:srgbClr val="FFFFFF"/>
                </a:solidFill>
                <a:latin typeface="DM Sans"/>
                <a:ea typeface="DM Sans"/>
                <a:cs typeface="DM Sans"/>
                <a:sym typeface="DM Sans"/>
              </a:rPr>
              <a:t>Gathered and prioritized tasks based on user stories and team suggestions to ensure a clear focus on key deliverables.</a:t>
            </a:r>
          </a:p>
        </p:txBody>
      </p:sp>
      <p:sp>
        <p:nvSpPr>
          <p:cNvPr id="15" name="TextBox 15"/>
          <p:cNvSpPr txBox="1"/>
          <p:nvPr/>
        </p:nvSpPr>
        <p:spPr>
          <a:xfrm>
            <a:off x="5244326" y="6394047"/>
            <a:ext cx="4002206" cy="2101850"/>
          </a:xfrm>
          <a:prstGeom prst="rect">
            <a:avLst/>
          </a:prstGeom>
        </p:spPr>
        <p:txBody>
          <a:bodyPr lIns="0" tIns="0" rIns="0" bIns="0" rtlCol="0" anchor="t">
            <a:spAutoFit/>
          </a:bodyPr>
          <a:lstStyle/>
          <a:p>
            <a:pPr algn="l">
              <a:lnSpc>
                <a:spcPts val="2799"/>
              </a:lnSpc>
            </a:pPr>
            <a:r>
              <a:rPr lang="en-US" sz="1999">
                <a:solidFill>
                  <a:srgbClr val="FFFFFF"/>
                </a:solidFill>
                <a:latin typeface="DM Sans"/>
                <a:ea typeface="DM Sans"/>
                <a:cs typeface="DM Sans"/>
                <a:sym typeface="DM Sans"/>
              </a:rPr>
              <a:t>Focused on implementing new features, such as anomaly detection and user interface refinements, while maintaining continuous collaboration and iterative feedback loops.</a:t>
            </a:r>
          </a:p>
        </p:txBody>
      </p:sp>
      <p:sp>
        <p:nvSpPr>
          <p:cNvPr id="16" name="TextBox 16"/>
          <p:cNvSpPr txBox="1"/>
          <p:nvPr/>
        </p:nvSpPr>
        <p:spPr>
          <a:xfrm>
            <a:off x="10165939" y="6146957"/>
            <a:ext cx="4002206" cy="1749425"/>
          </a:xfrm>
          <a:prstGeom prst="rect">
            <a:avLst/>
          </a:prstGeom>
        </p:spPr>
        <p:txBody>
          <a:bodyPr lIns="0" tIns="0" rIns="0" bIns="0" rtlCol="0" anchor="t">
            <a:spAutoFit/>
          </a:bodyPr>
          <a:lstStyle/>
          <a:p>
            <a:pPr algn="l">
              <a:lnSpc>
                <a:spcPts val="2799"/>
              </a:lnSpc>
            </a:pPr>
            <a:r>
              <a:rPr lang="en-US" sz="1999">
                <a:solidFill>
                  <a:srgbClr val="FFFFFF"/>
                </a:solidFill>
                <a:latin typeface="DM Sans"/>
                <a:ea typeface="DM Sans"/>
                <a:cs typeface="DM Sans"/>
                <a:sym typeface="DM Sans"/>
              </a:rPr>
              <a:t>Updated test cases were introduced to ensure high-quality performance and early identification of any potential issues.</a:t>
            </a:r>
          </a:p>
        </p:txBody>
      </p:sp>
      <p:sp>
        <p:nvSpPr>
          <p:cNvPr id="17" name="TextBox 17"/>
          <p:cNvSpPr txBox="1"/>
          <p:nvPr/>
        </p:nvSpPr>
        <p:spPr>
          <a:xfrm>
            <a:off x="499203" y="5683964"/>
            <a:ext cx="3388915" cy="438786"/>
          </a:xfrm>
          <a:prstGeom prst="rect">
            <a:avLst/>
          </a:prstGeom>
        </p:spPr>
        <p:txBody>
          <a:bodyPr lIns="0" tIns="0" rIns="0" bIns="0" rtlCol="0" anchor="t">
            <a:spAutoFit/>
          </a:bodyPr>
          <a:lstStyle/>
          <a:p>
            <a:pPr algn="l">
              <a:lnSpc>
                <a:spcPts val="3639"/>
              </a:lnSpc>
            </a:pPr>
            <a:r>
              <a:rPr lang="en-US" sz="2599" b="1" spc="174">
                <a:solidFill>
                  <a:srgbClr val="FFBD59"/>
                </a:solidFill>
                <a:latin typeface="DM Sans Bold"/>
                <a:ea typeface="DM Sans Bold"/>
                <a:cs typeface="DM Sans Bold"/>
                <a:sym typeface="DM Sans Bold"/>
              </a:rPr>
              <a:t>PLANNING PHASE: </a:t>
            </a:r>
          </a:p>
        </p:txBody>
      </p:sp>
      <p:sp>
        <p:nvSpPr>
          <p:cNvPr id="18" name="TextBox 18"/>
          <p:cNvSpPr txBox="1"/>
          <p:nvPr/>
        </p:nvSpPr>
        <p:spPr>
          <a:xfrm>
            <a:off x="5244326" y="5536161"/>
            <a:ext cx="3797142" cy="895986"/>
          </a:xfrm>
          <a:prstGeom prst="rect">
            <a:avLst/>
          </a:prstGeom>
        </p:spPr>
        <p:txBody>
          <a:bodyPr lIns="0" tIns="0" rIns="0" bIns="0" rtlCol="0" anchor="t">
            <a:spAutoFit/>
          </a:bodyPr>
          <a:lstStyle/>
          <a:p>
            <a:pPr algn="l">
              <a:lnSpc>
                <a:spcPts val="3639"/>
              </a:lnSpc>
            </a:pPr>
            <a:r>
              <a:rPr lang="en-US" sz="2599" b="1" spc="174">
                <a:solidFill>
                  <a:srgbClr val="FFBD59"/>
                </a:solidFill>
                <a:latin typeface="DM Sans Bold"/>
                <a:ea typeface="DM Sans Bold"/>
                <a:cs typeface="DM Sans Bold"/>
                <a:sym typeface="DM Sans Bold"/>
              </a:rPr>
              <a:t>DEVELOPMENT PHASE:</a:t>
            </a:r>
          </a:p>
        </p:txBody>
      </p:sp>
      <p:sp>
        <p:nvSpPr>
          <p:cNvPr id="19" name="TextBox 19"/>
          <p:cNvSpPr txBox="1"/>
          <p:nvPr/>
        </p:nvSpPr>
        <p:spPr>
          <a:xfrm>
            <a:off x="10201797" y="5536161"/>
            <a:ext cx="3797142" cy="438786"/>
          </a:xfrm>
          <a:prstGeom prst="rect">
            <a:avLst/>
          </a:prstGeom>
        </p:spPr>
        <p:txBody>
          <a:bodyPr lIns="0" tIns="0" rIns="0" bIns="0" rtlCol="0" anchor="t">
            <a:spAutoFit/>
          </a:bodyPr>
          <a:lstStyle/>
          <a:p>
            <a:pPr algn="l">
              <a:lnSpc>
                <a:spcPts val="3639"/>
              </a:lnSpc>
            </a:pPr>
            <a:r>
              <a:rPr lang="en-US" sz="2599" b="1" spc="174">
                <a:solidFill>
                  <a:srgbClr val="FFBD59"/>
                </a:solidFill>
                <a:latin typeface="DM Sans Bold"/>
                <a:ea typeface="DM Sans Bold"/>
                <a:cs typeface="DM Sans Bold"/>
                <a:sym typeface="DM Sans Bold"/>
              </a:rPr>
              <a:t>TESTING PHASE: </a:t>
            </a:r>
          </a:p>
        </p:txBody>
      </p:sp>
      <p:sp>
        <p:nvSpPr>
          <p:cNvPr id="20" name="TextBox 20"/>
          <p:cNvSpPr txBox="1"/>
          <p:nvPr/>
        </p:nvSpPr>
        <p:spPr>
          <a:xfrm>
            <a:off x="5144409" y="933450"/>
            <a:ext cx="7999181" cy="1009650"/>
          </a:xfrm>
          <a:prstGeom prst="rect">
            <a:avLst/>
          </a:prstGeom>
        </p:spPr>
        <p:txBody>
          <a:bodyPr lIns="0" tIns="0" rIns="0" bIns="0" rtlCol="0" anchor="t">
            <a:spAutoFit/>
          </a:bodyPr>
          <a:lstStyle/>
          <a:p>
            <a:pPr algn="ctr">
              <a:lnSpc>
                <a:spcPts val="8100"/>
              </a:lnSpc>
            </a:pPr>
            <a:r>
              <a:rPr lang="en-US" sz="6000" b="1">
                <a:solidFill>
                  <a:srgbClr val="000000"/>
                </a:solidFill>
                <a:latin typeface="TT Hoves Bold"/>
                <a:ea typeface="TT Hoves Bold"/>
                <a:cs typeface="TT Hoves Bold"/>
                <a:sym typeface="TT Hoves Bold"/>
              </a:rPr>
              <a:t>AGILE PROCESS:</a:t>
            </a:r>
          </a:p>
        </p:txBody>
      </p:sp>
      <p:grpSp>
        <p:nvGrpSpPr>
          <p:cNvPr id="21" name="Group 21"/>
          <p:cNvGrpSpPr/>
          <p:nvPr/>
        </p:nvGrpSpPr>
        <p:grpSpPr>
          <a:xfrm>
            <a:off x="14396746" y="5381071"/>
            <a:ext cx="3559713" cy="3941456"/>
            <a:chOff x="0" y="0"/>
            <a:chExt cx="937538" cy="1038079"/>
          </a:xfrm>
        </p:grpSpPr>
        <p:sp>
          <p:nvSpPr>
            <p:cNvPr id="22" name="Freeform 22"/>
            <p:cNvSpPr/>
            <p:nvPr/>
          </p:nvSpPr>
          <p:spPr>
            <a:xfrm>
              <a:off x="0" y="0"/>
              <a:ext cx="937538" cy="1038079"/>
            </a:xfrm>
            <a:custGeom>
              <a:avLst/>
              <a:gdLst/>
              <a:ahLst/>
              <a:cxnLst/>
              <a:rect l="l" t="t" r="r" b="b"/>
              <a:pathLst>
                <a:path w="937538" h="1038079">
                  <a:moveTo>
                    <a:pt x="43497" y="0"/>
                  </a:moveTo>
                  <a:lnTo>
                    <a:pt x="894040" y="0"/>
                  </a:lnTo>
                  <a:cubicBezTo>
                    <a:pt x="905576" y="0"/>
                    <a:pt x="916640" y="4583"/>
                    <a:pt x="924798" y="12740"/>
                  </a:cubicBezTo>
                  <a:cubicBezTo>
                    <a:pt x="932955" y="20897"/>
                    <a:pt x="937538" y="31961"/>
                    <a:pt x="937538" y="43497"/>
                  </a:cubicBezTo>
                  <a:lnTo>
                    <a:pt x="937538" y="994581"/>
                  </a:lnTo>
                  <a:cubicBezTo>
                    <a:pt x="937538" y="1006118"/>
                    <a:pt x="932955" y="1017181"/>
                    <a:pt x="924798" y="1025339"/>
                  </a:cubicBezTo>
                  <a:cubicBezTo>
                    <a:pt x="916640" y="1033496"/>
                    <a:pt x="905576" y="1038079"/>
                    <a:pt x="894040" y="1038079"/>
                  </a:cubicBezTo>
                  <a:lnTo>
                    <a:pt x="43497" y="1038079"/>
                  </a:lnTo>
                  <a:cubicBezTo>
                    <a:pt x="31961" y="1038079"/>
                    <a:pt x="20897" y="1033496"/>
                    <a:pt x="12740" y="1025339"/>
                  </a:cubicBezTo>
                  <a:cubicBezTo>
                    <a:pt x="4583" y="1017181"/>
                    <a:pt x="0" y="1006118"/>
                    <a:pt x="0" y="994581"/>
                  </a:cubicBezTo>
                  <a:lnTo>
                    <a:pt x="0" y="43497"/>
                  </a:lnTo>
                  <a:cubicBezTo>
                    <a:pt x="0" y="31961"/>
                    <a:pt x="4583" y="20897"/>
                    <a:pt x="12740" y="12740"/>
                  </a:cubicBezTo>
                  <a:cubicBezTo>
                    <a:pt x="20897" y="4583"/>
                    <a:pt x="31961" y="0"/>
                    <a:pt x="43497" y="0"/>
                  </a:cubicBezTo>
                  <a:close/>
                </a:path>
              </a:pathLst>
            </a:custGeom>
            <a:solidFill>
              <a:srgbClr val="13191D"/>
            </a:solidFill>
          </p:spPr>
          <p:txBody>
            <a:bodyPr/>
            <a:lstStyle/>
            <a:p>
              <a:endParaRPr lang="en-ZA"/>
            </a:p>
          </p:txBody>
        </p:sp>
        <p:sp>
          <p:nvSpPr>
            <p:cNvPr id="23" name="TextBox 23"/>
            <p:cNvSpPr txBox="1"/>
            <p:nvPr/>
          </p:nvSpPr>
          <p:spPr>
            <a:xfrm>
              <a:off x="0" y="-38100"/>
              <a:ext cx="937538" cy="1076179"/>
            </a:xfrm>
            <a:prstGeom prst="rect">
              <a:avLst/>
            </a:prstGeom>
          </p:spPr>
          <p:txBody>
            <a:bodyPr lIns="50800" tIns="50800" rIns="50800" bIns="50800" rtlCol="0" anchor="ctr"/>
            <a:lstStyle/>
            <a:p>
              <a:pPr algn="ctr">
                <a:lnSpc>
                  <a:spcPts val="2240"/>
                </a:lnSpc>
              </a:pPr>
              <a:endParaRPr/>
            </a:p>
          </p:txBody>
        </p:sp>
      </p:grpSp>
      <p:sp>
        <p:nvSpPr>
          <p:cNvPr id="24" name="TextBox 24"/>
          <p:cNvSpPr txBox="1"/>
          <p:nvPr/>
        </p:nvSpPr>
        <p:spPr>
          <a:xfrm>
            <a:off x="14579873" y="5536161"/>
            <a:ext cx="3003052" cy="438786"/>
          </a:xfrm>
          <a:prstGeom prst="rect">
            <a:avLst/>
          </a:prstGeom>
        </p:spPr>
        <p:txBody>
          <a:bodyPr lIns="0" tIns="0" rIns="0" bIns="0" rtlCol="0" anchor="t">
            <a:spAutoFit/>
          </a:bodyPr>
          <a:lstStyle/>
          <a:p>
            <a:pPr algn="ctr">
              <a:lnSpc>
                <a:spcPts val="3639"/>
              </a:lnSpc>
              <a:spcBef>
                <a:spcPct val="0"/>
              </a:spcBef>
            </a:pPr>
            <a:r>
              <a:rPr lang="en-US" sz="2599" b="1" spc="233">
                <a:solidFill>
                  <a:srgbClr val="FFBD59"/>
                </a:solidFill>
                <a:latin typeface="DM Sans Bold"/>
                <a:ea typeface="DM Sans Bold"/>
                <a:cs typeface="DM Sans Bold"/>
                <a:sym typeface="DM Sans Bold"/>
              </a:rPr>
              <a:t>REVIEW PHASE: </a:t>
            </a:r>
          </a:p>
        </p:txBody>
      </p:sp>
      <p:sp>
        <p:nvSpPr>
          <p:cNvPr id="25" name="TextBox 25"/>
          <p:cNvSpPr txBox="1"/>
          <p:nvPr/>
        </p:nvSpPr>
        <p:spPr>
          <a:xfrm>
            <a:off x="14579873" y="6084649"/>
            <a:ext cx="3193459" cy="3693795"/>
          </a:xfrm>
          <a:prstGeom prst="rect">
            <a:avLst/>
          </a:prstGeom>
        </p:spPr>
        <p:txBody>
          <a:bodyPr lIns="0" tIns="0" rIns="0" bIns="0" rtlCol="0" anchor="t">
            <a:spAutoFit/>
          </a:bodyPr>
          <a:lstStyle/>
          <a:p>
            <a:pPr algn="l">
              <a:lnSpc>
                <a:spcPts val="2660"/>
              </a:lnSpc>
            </a:pPr>
            <a:r>
              <a:rPr lang="en-US" sz="1900" spc="171">
                <a:solidFill>
                  <a:srgbClr val="FFFFFF"/>
                </a:solidFill>
                <a:latin typeface="DM Sans"/>
                <a:ea typeface="DM Sans"/>
                <a:cs typeface="DM Sans"/>
                <a:sym typeface="DM Sans"/>
              </a:rPr>
              <a:t>Completed features were demonstrated to the stakeholders, and feedback was gathered for continuous improvement. We also reflected on areas to enhance in future development cycles.</a:t>
            </a:r>
          </a:p>
          <a:p>
            <a:pPr algn="l">
              <a:lnSpc>
                <a:spcPts val="2800"/>
              </a:lnSpc>
              <a:spcBef>
                <a:spcPct val="0"/>
              </a:spcBef>
            </a:pPr>
            <a:endParaRPr lang="en-US" sz="1900" spc="171">
              <a:solidFill>
                <a:srgbClr val="FFFFFF"/>
              </a:solidFill>
              <a:latin typeface="DM Sans"/>
              <a:ea typeface="DM Sans"/>
              <a:cs typeface="DM Sans"/>
              <a:sym typeface="DM Sans"/>
            </a:endParaRPr>
          </a:p>
          <a:p>
            <a:pPr algn="ctr">
              <a:lnSpc>
                <a:spcPts val="2800"/>
              </a:lnSpc>
              <a:spcBef>
                <a:spcPct val="0"/>
              </a:spcBef>
            </a:pPr>
            <a:endParaRPr lang="en-US" sz="1900" spc="171">
              <a:solidFill>
                <a:srgbClr val="FFFF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51328" y="-102870"/>
            <a:ext cx="7763695" cy="10516893"/>
            <a:chOff x="0" y="0"/>
            <a:chExt cx="1202800" cy="1629342"/>
          </a:xfrm>
        </p:grpSpPr>
        <p:sp>
          <p:nvSpPr>
            <p:cNvPr id="3" name="Freeform 3"/>
            <p:cNvSpPr/>
            <p:nvPr/>
          </p:nvSpPr>
          <p:spPr>
            <a:xfrm>
              <a:off x="0" y="0"/>
              <a:ext cx="1202800" cy="1629342"/>
            </a:xfrm>
            <a:custGeom>
              <a:avLst/>
              <a:gdLst/>
              <a:ahLst/>
              <a:cxnLst/>
              <a:rect l="l" t="t" r="r" b="b"/>
              <a:pathLst>
                <a:path w="1202800" h="1629342">
                  <a:moveTo>
                    <a:pt x="0" y="0"/>
                  </a:moveTo>
                  <a:lnTo>
                    <a:pt x="1202800" y="0"/>
                  </a:lnTo>
                  <a:lnTo>
                    <a:pt x="1202800" y="1629342"/>
                  </a:lnTo>
                  <a:lnTo>
                    <a:pt x="0" y="1629342"/>
                  </a:lnTo>
                  <a:close/>
                </a:path>
              </a:pathLst>
            </a:custGeom>
            <a:blipFill>
              <a:blip r:embed="rId2"/>
              <a:stretch>
                <a:fillRect l="-33740" r="-69326"/>
              </a:stretch>
            </a:blipFill>
          </p:spPr>
          <p:txBody>
            <a:bodyPr/>
            <a:lstStyle/>
            <a:p>
              <a:endParaRPr lang="en-ZA"/>
            </a:p>
          </p:txBody>
        </p:sp>
      </p:grpSp>
      <p:sp>
        <p:nvSpPr>
          <p:cNvPr id="4" name="AutoShape 4"/>
          <p:cNvSpPr/>
          <p:nvPr/>
        </p:nvSpPr>
        <p:spPr>
          <a:xfrm>
            <a:off x="677283" y="680416"/>
            <a:ext cx="12906966" cy="0"/>
          </a:xfrm>
          <a:prstGeom prst="line">
            <a:avLst/>
          </a:prstGeom>
          <a:ln w="28575" cap="flat">
            <a:solidFill>
              <a:srgbClr val="FFBD59"/>
            </a:solidFill>
            <a:prstDash val="solid"/>
            <a:headEnd type="none" w="sm" len="sm"/>
            <a:tailEnd type="none" w="sm" len="sm"/>
          </a:ln>
        </p:spPr>
        <p:txBody>
          <a:bodyPr/>
          <a:lstStyle/>
          <a:p>
            <a:endParaRPr lang="en-ZA"/>
          </a:p>
        </p:txBody>
      </p:sp>
      <p:sp>
        <p:nvSpPr>
          <p:cNvPr id="5" name="AutoShape 5"/>
          <p:cNvSpPr/>
          <p:nvPr/>
        </p:nvSpPr>
        <p:spPr>
          <a:xfrm flipV="1">
            <a:off x="682616" y="9631081"/>
            <a:ext cx="13850560" cy="0"/>
          </a:xfrm>
          <a:prstGeom prst="line">
            <a:avLst/>
          </a:prstGeom>
          <a:ln w="28575" cap="flat">
            <a:solidFill>
              <a:srgbClr val="FFBD59"/>
            </a:solidFill>
            <a:prstDash val="solid"/>
            <a:headEnd type="none" w="sm" len="sm"/>
            <a:tailEnd type="none" w="sm" len="sm"/>
          </a:ln>
        </p:spPr>
        <p:txBody>
          <a:bodyPr/>
          <a:lstStyle/>
          <a:p>
            <a:endParaRPr lang="en-ZA"/>
          </a:p>
        </p:txBody>
      </p:sp>
      <p:sp>
        <p:nvSpPr>
          <p:cNvPr id="6" name="TextBox 6"/>
          <p:cNvSpPr txBox="1"/>
          <p:nvPr/>
        </p:nvSpPr>
        <p:spPr>
          <a:xfrm>
            <a:off x="677283" y="632791"/>
            <a:ext cx="7356624" cy="1990676"/>
          </a:xfrm>
          <a:prstGeom prst="rect">
            <a:avLst/>
          </a:prstGeom>
        </p:spPr>
        <p:txBody>
          <a:bodyPr lIns="0" tIns="0" rIns="0" bIns="0" rtlCol="0" anchor="t">
            <a:spAutoFit/>
          </a:bodyPr>
          <a:lstStyle/>
          <a:p>
            <a:pPr algn="l">
              <a:lnSpc>
                <a:spcPts val="5296"/>
              </a:lnSpc>
            </a:pPr>
            <a:r>
              <a:rPr lang="en-US" sz="3922" b="1">
                <a:solidFill>
                  <a:srgbClr val="000000"/>
                </a:solidFill>
                <a:latin typeface="TT Hoves Bold"/>
                <a:ea typeface="TT Hoves Bold"/>
                <a:cs typeface="TT Hoves Bold"/>
                <a:sym typeface="TT Hoves Bold"/>
              </a:rPr>
              <a:t>ENHANCEMENTS BASED ON CLIENT FEEDBACK:</a:t>
            </a:r>
          </a:p>
          <a:p>
            <a:pPr algn="l">
              <a:lnSpc>
                <a:spcPts val="5296"/>
              </a:lnSpc>
            </a:pPr>
            <a:endParaRPr lang="en-US" sz="3922" b="1">
              <a:solidFill>
                <a:srgbClr val="000000"/>
              </a:solidFill>
              <a:latin typeface="TT Hoves Bold"/>
              <a:ea typeface="TT Hoves Bold"/>
              <a:cs typeface="TT Hoves Bold"/>
              <a:sym typeface="TT Hoves Bold"/>
            </a:endParaRPr>
          </a:p>
        </p:txBody>
      </p:sp>
      <p:sp>
        <p:nvSpPr>
          <p:cNvPr id="7" name="TextBox 7"/>
          <p:cNvSpPr txBox="1"/>
          <p:nvPr/>
        </p:nvSpPr>
        <p:spPr>
          <a:xfrm>
            <a:off x="677283" y="1894685"/>
            <a:ext cx="9370079" cy="7750683"/>
          </a:xfrm>
          <a:prstGeom prst="rect">
            <a:avLst/>
          </a:prstGeom>
        </p:spPr>
        <p:txBody>
          <a:bodyPr lIns="0" tIns="0" rIns="0" bIns="0" rtlCol="0" anchor="t">
            <a:spAutoFit/>
          </a:bodyPr>
          <a:lstStyle/>
          <a:p>
            <a:pPr algn="l">
              <a:lnSpc>
                <a:spcPts val="2911"/>
              </a:lnSpc>
            </a:pPr>
            <a:r>
              <a:rPr lang="en-US" sz="2079" b="1">
                <a:solidFill>
                  <a:srgbClr val="000000"/>
                </a:solidFill>
                <a:latin typeface="DM Sans Bold"/>
                <a:ea typeface="DM Sans Bold"/>
                <a:cs typeface="DM Sans Bold"/>
                <a:sym typeface="DM Sans Bold"/>
              </a:rPr>
              <a:t>1. Progress Bar for Backtesting Processes:</a:t>
            </a:r>
            <a:r>
              <a:rPr lang="en-US" sz="2079">
                <a:solidFill>
                  <a:srgbClr val="000000"/>
                </a:solidFill>
                <a:latin typeface="DM Sans"/>
                <a:ea typeface="DM Sans"/>
                <a:cs typeface="DM Sans"/>
                <a:sym typeface="DM Sans"/>
              </a:rPr>
              <a:t> </a:t>
            </a:r>
          </a:p>
          <a:p>
            <a:pPr marL="405891" lvl="1" indent="-202945" algn="l">
              <a:lnSpc>
                <a:spcPts val="2631"/>
              </a:lnSpc>
              <a:buFont typeface="Arial"/>
              <a:buChar char="•"/>
            </a:pPr>
            <a:r>
              <a:rPr lang="en-US" sz="1879">
                <a:solidFill>
                  <a:srgbClr val="000000"/>
                </a:solidFill>
                <a:latin typeface="DM Sans"/>
                <a:ea typeface="DM Sans"/>
                <a:cs typeface="DM Sans"/>
                <a:sym typeface="DM Sans"/>
              </a:rPr>
              <a:t>Introduced a visual progress indicator to track the duration of backtesting operations. </a:t>
            </a:r>
          </a:p>
          <a:p>
            <a:pPr marL="405891" lvl="1" indent="-202945" algn="l">
              <a:lnSpc>
                <a:spcPts val="2631"/>
              </a:lnSpc>
              <a:buFont typeface="Arial"/>
              <a:buChar char="•"/>
            </a:pPr>
            <a:r>
              <a:rPr lang="en-US" sz="1879">
                <a:solidFill>
                  <a:srgbClr val="000000"/>
                </a:solidFill>
                <a:latin typeface="DM Sans"/>
                <a:ea typeface="DM Sans"/>
                <a:cs typeface="DM Sans"/>
                <a:sym typeface="DM Sans"/>
              </a:rPr>
              <a:t>This lead to better real-time feedback on the status and remaining time of ongoing backtests, offering greater transparency and improving the overall user experience by allowing them to monitor the process more effectively.</a:t>
            </a:r>
          </a:p>
          <a:p>
            <a:pPr algn="l">
              <a:lnSpc>
                <a:spcPts val="2631"/>
              </a:lnSpc>
            </a:pPr>
            <a:endParaRPr lang="en-US" sz="1879">
              <a:solidFill>
                <a:srgbClr val="000000"/>
              </a:solidFill>
              <a:latin typeface="DM Sans"/>
              <a:ea typeface="DM Sans"/>
              <a:cs typeface="DM Sans"/>
              <a:sym typeface="DM Sans"/>
            </a:endParaRPr>
          </a:p>
          <a:p>
            <a:pPr algn="l">
              <a:lnSpc>
                <a:spcPts val="2911"/>
              </a:lnSpc>
            </a:pPr>
            <a:r>
              <a:rPr lang="en-US" sz="2079" b="1">
                <a:solidFill>
                  <a:srgbClr val="000000"/>
                </a:solidFill>
                <a:latin typeface="DM Sans Bold"/>
                <a:ea typeface="DM Sans Bold"/>
                <a:cs typeface="DM Sans Bold"/>
                <a:sym typeface="DM Sans Bold"/>
              </a:rPr>
              <a:t>2. Asynchronous Data Updates:</a:t>
            </a:r>
            <a:r>
              <a:rPr lang="en-US" sz="2079">
                <a:solidFill>
                  <a:srgbClr val="000000"/>
                </a:solidFill>
                <a:latin typeface="DM Sans"/>
                <a:ea typeface="DM Sans"/>
                <a:cs typeface="DM Sans"/>
                <a:sym typeface="DM Sans"/>
              </a:rPr>
              <a:t> </a:t>
            </a:r>
          </a:p>
          <a:p>
            <a:pPr marL="405891" lvl="1" indent="-202945" algn="l">
              <a:lnSpc>
                <a:spcPts val="2631"/>
              </a:lnSpc>
              <a:buFont typeface="Arial"/>
              <a:buChar char="•"/>
            </a:pPr>
            <a:r>
              <a:rPr lang="en-US" sz="1879">
                <a:solidFill>
                  <a:srgbClr val="000000"/>
                </a:solidFill>
                <a:latin typeface="DM Sans"/>
                <a:ea typeface="DM Sans"/>
                <a:cs typeface="DM Sans"/>
                <a:sym typeface="DM Sans"/>
              </a:rPr>
              <a:t>Implemented asynchronous data fetching to enable real-time updates on the platform without requiring page reloads. </a:t>
            </a:r>
          </a:p>
          <a:p>
            <a:pPr marL="405891" lvl="1" indent="-202945" algn="l">
              <a:lnSpc>
                <a:spcPts val="2631"/>
              </a:lnSpc>
              <a:buFont typeface="Arial"/>
              <a:buChar char="•"/>
            </a:pPr>
            <a:r>
              <a:rPr lang="en-US" sz="1879">
                <a:solidFill>
                  <a:srgbClr val="000000"/>
                </a:solidFill>
                <a:latin typeface="DM Sans"/>
                <a:ea typeface="DM Sans"/>
                <a:cs typeface="DM Sans"/>
                <a:sym typeface="DM Sans"/>
              </a:rPr>
              <a:t>Significantly enhances the fluidity of the trading experience by providing users with instant feedback and continuously updated information, allowing them to stay informed and respond promptly to market changes.</a:t>
            </a:r>
          </a:p>
          <a:p>
            <a:pPr algn="l">
              <a:lnSpc>
                <a:spcPts val="2631"/>
              </a:lnSpc>
            </a:pPr>
            <a:endParaRPr lang="en-US" sz="1879">
              <a:solidFill>
                <a:srgbClr val="000000"/>
              </a:solidFill>
              <a:latin typeface="DM Sans"/>
              <a:ea typeface="DM Sans"/>
              <a:cs typeface="DM Sans"/>
              <a:sym typeface="DM Sans"/>
            </a:endParaRPr>
          </a:p>
          <a:p>
            <a:pPr algn="l">
              <a:lnSpc>
                <a:spcPts val="2911"/>
              </a:lnSpc>
            </a:pPr>
            <a:r>
              <a:rPr lang="en-US" sz="2079" b="1">
                <a:solidFill>
                  <a:srgbClr val="000000"/>
                </a:solidFill>
                <a:latin typeface="DM Sans Bold"/>
                <a:ea typeface="DM Sans Bold"/>
                <a:cs typeface="DM Sans Bold"/>
                <a:sym typeface="DM Sans Bold"/>
              </a:rPr>
              <a:t>3. Historical Change Tracking:</a:t>
            </a:r>
          </a:p>
          <a:p>
            <a:pPr marL="405891" lvl="1" indent="-202945" algn="l">
              <a:lnSpc>
                <a:spcPts val="2631"/>
              </a:lnSpc>
              <a:buFont typeface="Arial"/>
              <a:buChar char="•"/>
            </a:pPr>
            <a:r>
              <a:rPr lang="en-US" sz="1879">
                <a:solidFill>
                  <a:srgbClr val="000000"/>
                </a:solidFill>
                <a:latin typeface="DM Sans"/>
                <a:ea typeface="DM Sans"/>
                <a:cs typeface="DM Sans"/>
                <a:sym typeface="DM Sans"/>
              </a:rPr>
              <a:t>To support strategy optimization, we developed a feature that logs and displays the history of changes made to Python scripts over time. </a:t>
            </a:r>
          </a:p>
          <a:p>
            <a:pPr marL="405891" lvl="1" indent="-202945" algn="l">
              <a:lnSpc>
                <a:spcPts val="2631"/>
              </a:lnSpc>
              <a:buFont typeface="Arial"/>
              <a:buChar char="•"/>
            </a:pPr>
            <a:r>
              <a:rPr lang="en-US" sz="1879">
                <a:solidFill>
                  <a:srgbClr val="000000"/>
                </a:solidFill>
                <a:latin typeface="DM Sans"/>
                <a:ea typeface="DM Sans"/>
                <a:cs typeface="DM Sans"/>
                <a:sym typeface="DM Sans"/>
              </a:rPr>
              <a:t>This functionality helps users track modifications to their backtesting strategies, promoting better decision-making and deeper insights into the evolution of their approaches. </a:t>
            </a:r>
          </a:p>
          <a:p>
            <a:pPr marL="405891" lvl="1" indent="-202945" algn="l">
              <a:lnSpc>
                <a:spcPts val="2631"/>
              </a:lnSpc>
              <a:buFont typeface="Arial"/>
              <a:buChar char="•"/>
            </a:pPr>
            <a:r>
              <a:rPr lang="en-US" sz="1879">
                <a:solidFill>
                  <a:srgbClr val="000000"/>
                </a:solidFill>
                <a:latin typeface="DM Sans"/>
                <a:ea typeface="DM Sans"/>
                <a:cs typeface="DM Sans"/>
                <a:sym typeface="DM Sans"/>
              </a:rPr>
              <a:t>It also enables users to easily review and analyze previous iterations for improved strategy development.</a:t>
            </a:r>
          </a:p>
          <a:p>
            <a:pPr algn="l">
              <a:lnSpc>
                <a:spcPts val="2631"/>
              </a:lnSpc>
            </a:pPr>
            <a:endParaRPr lang="en-US" sz="1879">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4381" y="-102870"/>
            <a:ext cx="8033619" cy="7468342"/>
            <a:chOff x="0" y="0"/>
            <a:chExt cx="1244618" cy="1157042"/>
          </a:xfrm>
        </p:grpSpPr>
        <p:sp>
          <p:nvSpPr>
            <p:cNvPr id="3" name="Freeform 3"/>
            <p:cNvSpPr/>
            <p:nvPr/>
          </p:nvSpPr>
          <p:spPr>
            <a:xfrm>
              <a:off x="0" y="0"/>
              <a:ext cx="1244618" cy="1157042"/>
            </a:xfrm>
            <a:custGeom>
              <a:avLst/>
              <a:gdLst/>
              <a:ahLst/>
              <a:cxnLst/>
              <a:rect l="l" t="t" r="r" b="b"/>
              <a:pathLst>
                <a:path w="1244618" h="1157042">
                  <a:moveTo>
                    <a:pt x="0" y="0"/>
                  </a:moveTo>
                  <a:lnTo>
                    <a:pt x="1244618" y="0"/>
                  </a:lnTo>
                  <a:lnTo>
                    <a:pt x="1244618" y="1157042"/>
                  </a:lnTo>
                  <a:lnTo>
                    <a:pt x="0" y="1157042"/>
                  </a:lnTo>
                  <a:close/>
                </a:path>
              </a:pathLst>
            </a:custGeom>
            <a:blipFill>
              <a:blip r:embed="rId2"/>
              <a:stretch>
                <a:fillRect l="-19722" r="-19722"/>
              </a:stretch>
            </a:blipFill>
          </p:spPr>
          <p:txBody>
            <a:bodyPr/>
            <a:lstStyle/>
            <a:p>
              <a:endParaRPr lang="en-ZA"/>
            </a:p>
          </p:txBody>
        </p:sp>
      </p:grpSp>
      <p:sp>
        <p:nvSpPr>
          <p:cNvPr id="4" name="AutoShape 4"/>
          <p:cNvSpPr/>
          <p:nvPr/>
        </p:nvSpPr>
        <p:spPr>
          <a:xfrm flipV="1">
            <a:off x="1513582" y="8916011"/>
            <a:ext cx="13850560" cy="0"/>
          </a:xfrm>
          <a:prstGeom prst="line">
            <a:avLst/>
          </a:prstGeom>
          <a:ln w="28575" cap="flat">
            <a:solidFill>
              <a:srgbClr val="FFBD59"/>
            </a:solidFill>
            <a:prstDash val="solid"/>
            <a:headEnd type="none" w="sm" len="sm"/>
            <a:tailEnd type="none" w="sm" len="sm"/>
          </a:ln>
        </p:spPr>
        <p:txBody>
          <a:bodyPr/>
          <a:lstStyle/>
          <a:p>
            <a:endParaRPr lang="en-ZA"/>
          </a:p>
        </p:txBody>
      </p:sp>
      <p:grpSp>
        <p:nvGrpSpPr>
          <p:cNvPr id="5" name="Group 5"/>
          <p:cNvGrpSpPr/>
          <p:nvPr/>
        </p:nvGrpSpPr>
        <p:grpSpPr>
          <a:xfrm>
            <a:off x="11711957" y="6267932"/>
            <a:ext cx="5896483" cy="3387780"/>
            <a:chOff x="0" y="0"/>
            <a:chExt cx="1552983" cy="892255"/>
          </a:xfrm>
        </p:grpSpPr>
        <p:sp>
          <p:nvSpPr>
            <p:cNvPr id="6" name="Freeform 6"/>
            <p:cNvSpPr/>
            <p:nvPr/>
          </p:nvSpPr>
          <p:spPr>
            <a:xfrm>
              <a:off x="0" y="0"/>
              <a:ext cx="1552983" cy="892255"/>
            </a:xfrm>
            <a:custGeom>
              <a:avLst/>
              <a:gdLst/>
              <a:ahLst/>
              <a:cxnLst/>
              <a:rect l="l" t="t" r="r" b="b"/>
              <a:pathLst>
                <a:path w="1552983" h="892255">
                  <a:moveTo>
                    <a:pt x="26259" y="0"/>
                  </a:moveTo>
                  <a:lnTo>
                    <a:pt x="1526724" y="0"/>
                  </a:lnTo>
                  <a:cubicBezTo>
                    <a:pt x="1541226" y="0"/>
                    <a:pt x="1552983" y="11757"/>
                    <a:pt x="1552983" y="26259"/>
                  </a:cubicBezTo>
                  <a:lnTo>
                    <a:pt x="1552983" y="865995"/>
                  </a:lnTo>
                  <a:cubicBezTo>
                    <a:pt x="1552983" y="880498"/>
                    <a:pt x="1541226" y="892255"/>
                    <a:pt x="1526724" y="892255"/>
                  </a:cubicBezTo>
                  <a:lnTo>
                    <a:pt x="26259" y="892255"/>
                  </a:lnTo>
                  <a:cubicBezTo>
                    <a:pt x="11757" y="892255"/>
                    <a:pt x="0" y="880498"/>
                    <a:pt x="0" y="865995"/>
                  </a:cubicBezTo>
                  <a:lnTo>
                    <a:pt x="0" y="26259"/>
                  </a:lnTo>
                  <a:cubicBezTo>
                    <a:pt x="0" y="11757"/>
                    <a:pt x="11757" y="0"/>
                    <a:pt x="26259" y="0"/>
                  </a:cubicBezTo>
                  <a:close/>
                </a:path>
              </a:pathLst>
            </a:custGeom>
            <a:solidFill>
              <a:srgbClr val="13191D"/>
            </a:solidFill>
          </p:spPr>
          <p:txBody>
            <a:bodyPr/>
            <a:lstStyle/>
            <a:p>
              <a:endParaRPr lang="en-ZA"/>
            </a:p>
          </p:txBody>
        </p:sp>
        <p:sp>
          <p:nvSpPr>
            <p:cNvPr id="7" name="TextBox 7"/>
            <p:cNvSpPr txBox="1"/>
            <p:nvPr/>
          </p:nvSpPr>
          <p:spPr>
            <a:xfrm>
              <a:off x="0" y="-38100"/>
              <a:ext cx="1552983" cy="930355"/>
            </a:xfrm>
            <a:prstGeom prst="rect">
              <a:avLst/>
            </a:prstGeom>
          </p:spPr>
          <p:txBody>
            <a:bodyPr lIns="50800" tIns="50800" rIns="50800" bIns="50800" rtlCol="0" anchor="ctr"/>
            <a:lstStyle/>
            <a:p>
              <a:pPr algn="ctr">
                <a:lnSpc>
                  <a:spcPts val="2240"/>
                </a:lnSpc>
              </a:pPr>
              <a:endParaRPr/>
            </a:p>
          </p:txBody>
        </p:sp>
      </p:grpSp>
      <p:sp>
        <p:nvSpPr>
          <p:cNvPr id="8" name="AutoShape 8"/>
          <p:cNvSpPr/>
          <p:nvPr/>
        </p:nvSpPr>
        <p:spPr>
          <a:xfrm>
            <a:off x="1513582" y="1613853"/>
            <a:ext cx="6636559" cy="0"/>
          </a:xfrm>
          <a:prstGeom prst="line">
            <a:avLst/>
          </a:prstGeom>
          <a:ln w="28575" cap="flat">
            <a:solidFill>
              <a:srgbClr val="FFBD59"/>
            </a:solidFill>
            <a:prstDash val="solid"/>
            <a:headEnd type="none" w="sm" len="sm"/>
            <a:tailEnd type="none" w="sm" len="sm"/>
          </a:ln>
        </p:spPr>
        <p:txBody>
          <a:bodyPr/>
          <a:lstStyle/>
          <a:p>
            <a:endParaRPr lang="en-ZA"/>
          </a:p>
        </p:txBody>
      </p:sp>
      <p:sp>
        <p:nvSpPr>
          <p:cNvPr id="9" name="AutoShape 9"/>
          <p:cNvSpPr/>
          <p:nvPr/>
        </p:nvSpPr>
        <p:spPr>
          <a:xfrm>
            <a:off x="12242094" y="7398158"/>
            <a:ext cx="5017206" cy="0"/>
          </a:xfrm>
          <a:prstGeom prst="line">
            <a:avLst/>
          </a:prstGeom>
          <a:ln w="9525" cap="flat">
            <a:solidFill>
              <a:srgbClr val="FFFFFF"/>
            </a:solidFill>
            <a:prstDash val="solid"/>
            <a:headEnd type="none" w="sm" len="sm"/>
            <a:tailEnd type="none" w="sm" len="sm"/>
          </a:ln>
        </p:spPr>
        <p:txBody>
          <a:bodyPr/>
          <a:lstStyle/>
          <a:p>
            <a:endParaRPr lang="en-ZA"/>
          </a:p>
        </p:txBody>
      </p:sp>
      <p:sp>
        <p:nvSpPr>
          <p:cNvPr id="10" name="AutoShape 10"/>
          <p:cNvSpPr/>
          <p:nvPr/>
        </p:nvSpPr>
        <p:spPr>
          <a:xfrm>
            <a:off x="12242094" y="8525486"/>
            <a:ext cx="5017206" cy="0"/>
          </a:xfrm>
          <a:prstGeom prst="line">
            <a:avLst/>
          </a:prstGeom>
          <a:ln w="9525" cap="flat">
            <a:solidFill>
              <a:srgbClr val="FFFFFF"/>
            </a:solidFill>
            <a:prstDash val="solid"/>
            <a:headEnd type="none" w="sm" len="sm"/>
            <a:tailEnd type="none" w="sm" len="sm"/>
          </a:ln>
        </p:spPr>
        <p:txBody>
          <a:bodyPr/>
          <a:lstStyle/>
          <a:p>
            <a:endParaRPr lang="en-ZA"/>
          </a:p>
        </p:txBody>
      </p:sp>
      <p:sp>
        <p:nvSpPr>
          <p:cNvPr id="11" name="TextBox 11"/>
          <p:cNvSpPr txBox="1"/>
          <p:nvPr/>
        </p:nvSpPr>
        <p:spPr>
          <a:xfrm>
            <a:off x="1513582" y="1732950"/>
            <a:ext cx="7999181" cy="1306449"/>
          </a:xfrm>
          <a:prstGeom prst="rect">
            <a:avLst/>
          </a:prstGeom>
        </p:spPr>
        <p:txBody>
          <a:bodyPr lIns="0" tIns="0" rIns="0" bIns="0" rtlCol="0" anchor="t">
            <a:spAutoFit/>
          </a:bodyPr>
          <a:lstStyle/>
          <a:p>
            <a:pPr algn="l">
              <a:lnSpc>
                <a:spcPts val="5292"/>
              </a:lnSpc>
            </a:pPr>
            <a:r>
              <a:rPr lang="en-US" sz="3920" b="1">
                <a:solidFill>
                  <a:srgbClr val="000000"/>
                </a:solidFill>
                <a:latin typeface="TT Hoves Bold"/>
                <a:ea typeface="TT Hoves Bold"/>
                <a:cs typeface="TT Hoves Bold"/>
                <a:sym typeface="TT Hoves Bold"/>
              </a:rPr>
              <a:t>ENHANCEMENTS BASED ON THE DEMI'S RECOMMENDATIONS:</a:t>
            </a:r>
          </a:p>
        </p:txBody>
      </p:sp>
      <p:sp>
        <p:nvSpPr>
          <p:cNvPr id="12" name="TextBox 12"/>
          <p:cNvSpPr txBox="1"/>
          <p:nvPr/>
        </p:nvSpPr>
        <p:spPr>
          <a:xfrm>
            <a:off x="2001833" y="3163224"/>
            <a:ext cx="5925644" cy="405765"/>
          </a:xfrm>
          <a:prstGeom prst="rect">
            <a:avLst/>
          </a:prstGeom>
        </p:spPr>
        <p:txBody>
          <a:bodyPr lIns="0" tIns="0" rIns="0" bIns="0" rtlCol="0" anchor="t">
            <a:spAutoFit/>
          </a:bodyPr>
          <a:lstStyle/>
          <a:p>
            <a:pPr algn="l">
              <a:lnSpc>
                <a:spcPts val="3359"/>
              </a:lnSpc>
            </a:pPr>
            <a:r>
              <a:rPr lang="en-US" sz="2399" b="1">
                <a:solidFill>
                  <a:srgbClr val="000000"/>
                </a:solidFill>
                <a:latin typeface="DM Sans Bold"/>
                <a:ea typeface="DM Sans Bold"/>
                <a:cs typeface="DM Sans Bold"/>
                <a:sym typeface="DM Sans Bold"/>
              </a:rPr>
              <a:t>COMPREHENSIVE DOCSTRINGS: </a:t>
            </a:r>
          </a:p>
        </p:txBody>
      </p:sp>
      <p:sp>
        <p:nvSpPr>
          <p:cNvPr id="13" name="TextBox 13"/>
          <p:cNvSpPr txBox="1"/>
          <p:nvPr/>
        </p:nvSpPr>
        <p:spPr>
          <a:xfrm>
            <a:off x="12242094" y="6697188"/>
            <a:ext cx="3511340" cy="323215"/>
          </a:xfrm>
          <a:prstGeom prst="rect">
            <a:avLst/>
          </a:prstGeom>
        </p:spPr>
        <p:txBody>
          <a:bodyPr lIns="0" tIns="0" rIns="0" bIns="0" rtlCol="0" anchor="t">
            <a:spAutoFit/>
          </a:bodyPr>
          <a:lstStyle/>
          <a:p>
            <a:pPr algn="l">
              <a:lnSpc>
                <a:spcPts val="2659"/>
              </a:lnSpc>
            </a:pPr>
            <a:r>
              <a:rPr lang="en-US" sz="1899" b="1">
                <a:solidFill>
                  <a:srgbClr val="FFFFFF"/>
                </a:solidFill>
                <a:latin typeface="DM Sans Bold"/>
                <a:ea typeface="DM Sans Bold"/>
                <a:cs typeface="DM Sans Bold"/>
                <a:sym typeface="DM Sans Bold"/>
              </a:rPr>
              <a:t>$. 608.00.896.789.900</a:t>
            </a:r>
          </a:p>
        </p:txBody>
      </p:sp>
      <p:sp>
        <p:nvSpPr>
          <p:cNvPr id="14" name="TextBox 14"/>
          <p:cNvSpPr txBox="1"/>
          <p:nvPr/>
        </p:nvSpPr>
        <p:spPr>
          <a:xfrm>
            <a:off x="15753434" y="6697188"/>
            <a:ext cx="1505866" cy="323215"/>
          </a:xfrm>
          <a:prstGeom prst="rect">
            <a:avLst/>
          </a:prstGeom>
        </p:spPr>
        <p:txBody>
          <a:bodyPr lIns="0" tIns="0" rIns="0" bIns="0" rtlCol="0" anchor="t">
            <a:spAutoFit/>
          </a:bodyPr>
          <a:lstStyle/>
          <a:p>
            <a:pPr algn="r">
              <a:lnSpc>
                <a:spcPts val="2659"/>
              </a:lnSpc>
            </a:pPr>
            <a:r>
              <a:rPr lang="en-US" sz="1899" b="1">
                <a:solidFill>
                  <a:srgbClr val="00BF63"/>
                </a:solidFill>
                <a:latin typeface="DM Sans Bold"/>
                <a:ea typeface="DM Sans Bold"/>
                <a:cs typeface="DM Sans Bold"/>
                <a:sym typeface="DM Sans Bold"/>
              </a:rPr>
              <a:t>+23487.09</a:t>
            </a:r>
          </a:p>
        </p:txBody>
      </p:sp>
      <p:sp>
        <p:nvSpPr>
          <p:cNvPr id="15" name="TextBox 15"/>
          <p:cNvSpPr txBox="1"/>
          <p:nvPr/>
        </p:nvSpPr>
        <p:spPr>
          <a:xfrm>
            <a:off x="15753434" y="7781164"/>
            <a:ext cx="1505866" cy="323215"/>
          </a:xfrm>
          <a:prstGeom prst="rect">
            <a:avLst/>
          </a:prstGeom>
        </p:spPr>
        <p:txBody>
          <a:bodyPr lIns="0" tIns="0" rIns="0" bIns="0" rtlCol="0" anchor="t">
            <a:spAutoFit/>
          </a:bodyPr>
          <a:lstStyle/>
          <a:p>
            <a:pPr algn="r">
              <a:lnSpc>
                <a:spcPts val="2659"/>
              </a:lnSpc>
            </a:pPr>
            <a:r>
              <a:rPr lang="en-US" sz="1899" b="1">
                <a:solidFill>
                  <a:srgbClr val="FF3131"/>
                </a:solidFill>
                <a:latin typeface="DM Sans Bold"/>
                <a:ea typeface="DM Sans Bold"/>
                <a:cs typeface="DM Sans Bold"/>
                <a:sym typeface="DM Sans Bold"/>
              </a:rPr>
              <a:t>-13487.09</a:t>
            </a:r>
          </a:p>
        </p:txBody>
      </p:sp>
      <p:sp>
        <p:nvSpPr>
          <p:cNvPr id="16" name="TextBox 16"/>
          <p:cNvSpPr txBox="1"/>
          <p:nvPr/>
        </p:nvSpPr>
        <p:spPr>
          <a:xfrm>
            <a:off x="15753434" y="8863624"/>
            <a:ext cx="1505866" cy="323215"/>
          </a:xfrm>
          <a:prstGeom prst="rect">
            <a:avLst/>
          </a:prstGeom>
        </p:spPr>
        <p:txBody>
          <a:bodyPr lIns="0" tIns="0" rIns="0" bIns="0" rtlCol="0" anchor="t">
            <a:spAutoFit/>
          </a:bodyPr>
          <a:lstStyle/>
          <a:p>
            <a:pPr algn="r">
              <a:lnSpc>
                <a:spcPts val="2659"/>
              </a:lnSpc>
            </a:pPr>
            <a:r>
              <a:rPr lang="en-US" sz="1899" b="1">
                <a:solidFill>
                  <a:srgbClr val="FF3131"/>
                </a:solidFill>
                <a:latin typeface="DM Sans Bold"/>
                <a:ea typeface="DM Sans Bold"/>
                <a:cs typeface="DM Sans Bold"/>
                <a:sym typeface="DM Sans Bold"/>
              </a:rPr>
              <a:t>-487.09</a:t>
            </a:r>
          </a:p>
        </p:txBody>
      </p:sp>
      <p:sp>
        <p:nvSpPr>
          <p:cNvPr id="17" name="TextBox 17"/>
          <p:cNvSpPr txBox="1"/>
          <p:nvPr/>
        </p:nvSpPr>
        <p:spPr>
          <a:xfrm>
            <a:off x="12242094" y="7736295"/>
            <a:ext cx="3511340" cy="323215"/>
          </a:xfrm>
          <a:prstGeom prst="rect">
            <a:avLst/>
          </a:prstGeom>
        </p:spPr>
        <p:txBody>
          <a:bodyPr lIns="0" tIns="0" rIns="0" bIns="0" rtlCol="0" anchor="t">
            <a:spAutoFit/>
          </a:bodyPr>
          <a:lstStyle/>
          <a:p>
            <a:pPr algn="l">
              <a:lnSpc>
                <a:spcPts val="2659"/>
              </a:lnSpc>
            </a:pPr>
            <a:r>
              <a:rPr lang="en-US" sz="1899" b="1">
                <a:solidFill>
                  <a:srgbClr val="FFFFFF"/>
                </a:solidFill>
                <a:latin typeface="DM Sans Bold"/>
                <a:ea typeface="DM Sans Bold"/>
                <a:cs typeface="DM Sans Bold"/>
                <a:sym typeface="DM Sans Bold"/>
              </a:rPr>
              <a:t>$. 708.006.789.859.77</a:t>
            </a:r>
          </a:p>
        </p:txBody>
      </p:sp>
      <p:sp>
        <p:nvSpPr>
          <p:cNvPr id="18" name="TextBox 18"/>
          <p:cNvSpPr txBox="1"/>
          <p:nvPr/>
        </p:nvSpPr>
        <p:spPr>
          <a:xfrm>
            <a:off x="12242094" y="8863624"/>
            <a:ext cx="3511340" cy="323215"/>
          </a:xfrm>
          <a:prstGeom prst="rect">
            <a:avLst/>
          </a:prstGeom>
        </p:spPr>
        <p:txBody>
          <a:bodyPr lIns="0" tIns="0" rIns="0" bIns="0" rtlCol="0" anchor="t">
            <a:spAutoFit/>
          </a:bodyPr>
          <a:lstStyle/>
          <a:p>
            <a:pPr algn="l">
              <a:lnSpc>
                <a:spcPts val="2659"/>
              </a:lnSpc>
            </a:pPr>
            <a:r>
              <a:rPr lang="en-US" sz="1899" b="1">
                <a:solidFill>
                  <a:srgbClr val="FFFFFF"/>
                </a:solidFill>
                <a:latin typeface="DM Sans Bold"/>
                <a:ea typeface="DM Sans Bold"/>
                <a:cs typeface="DM Sans Bold"/>
                <a:sym typeface="DM Sans Bold"/>
              </a:rPr>
              <a:t>$. 567.345.678.123.</a:t>
            </a:r>
          </a:p>
        </p:txBody>
      </p:sp>
      <p:sp>
        <p:nvSpPr>
          <p:cNvPr id="19" name="TextBox 19"/>
          <p:cNvSpPr txBox="1"/>
          <p:nvPr/>
        </p:nvSpPr>
        <p:spPr>
          <a:xfrm>
            <a:off x="1513582" y="3144174"/>
            <a:ext cx="462789" cy="405765"/>
          </a:xfrm>
          <a:prstGeom prst="rect">
            <a:avLst/>
          </a:prstGeom>
        </p:spPr>
        <p:txBody>
          <a:bodyPr lIns="0" tIns="0" rIns="0" bIns="0" rtlCol="0" anchor="t">
            <a:spAutoFit/>
          </a:bodyPr>
          <a:lstStyle/>
          <a:p>
            <a:pPr algn="l">
              <a:lnSpc>
                <a:spcPts val="3359"/>
              </a:lnSpc>
            </a:pPr>
            <a:r>
              <a:rPr lang="en-US" sz="2399" b="1">
                <a:solidFill>
                  <a:srgbClr val="FFBD59"/>
                </a:solidFill>
                <a:latin typeface="DM Sans Bold"/>
                <a:ea typeface="DM Sans Bold"/>
                <a:cs typeface="DM Sans Bold"/>
                <a:sym typeface="DM Sans Bold"/>
              </a:rPr>
              <a:t>01</a:t>
            </a:r>
          </a:p>
        </p:txBody>
      </p:sp>
      <p:sp>
        <p:nvSpPr>
          <p:cNvPr id="20" name="TextBox 20"/>
          <p:cNvSpPr txBox="1"/>
          <p:nvPr/>
        </p:nvSpPr>
        <p:spPr>
          <a:xfrm>
            <a:off x="1513582" y="6277088"/>
            <a:ext cx="462789" cy="405765"/>
          </a:xfrm>
          <a:prstGeom prst="rect">
            <a:avLst/>
          </a:prstGeom>
        </p:spPr>
        <p:txBody>
          <a:bodyPr lIns="0" tIns="0" rIns="0" bIns="0" rtlCol="0" anchor="t">
            <a:spAutoFit/>
          </a:bodyPr>
          <a:lstStyle/>
          <a:p>
            <a:pPr algn="l">
              <a:lnSpc>
                <a:spcPts val="3359"/>
              </a:lnSpc>
            </a:pPr>
            <a:r>
              <a:rPr lang="en-US" sz="2399" b="1">
                <a:solidFill>
                  <a:srgbClr val="FFBD59"/>
                </a:solidFill>
                <a:latin typeface="DM Sans Bold"/>
                <a:ea typeface="DM Sans Bold"/>
                <a:cs typeface="DM Sans Bold"/>
                <a:sym typeface="DM Sans Bold"/>
              </a:rPr>
              <a:t>02</a:t>
            </a:r>
          </a:p>
        </p:txBody>
      </p:sp>
      <p:sp>
        <p:nvSpPr>
          <p:cNvPr id="21" name="TextBox 21"/>
          <p:cNvSpPr txBox="1"/>
          <p:nvPr/>
        </p:nvSpPr>
        <p:spPr>
          <a:xfrm>
            <a:off x="2001833" y="6277088"/>
            <a:ext cx="5403989" cy="405765"/>
          </a:xfrm>
          <a:prstGeom prst="rect">
            <a:avLst/>
          </a:prstGeom>
        </p:spPr>
        <p:txBody>
          <a:bodyPr lIns="0" tIns="0" rIns="0" bIns="0" rtlCol="0" anchor="t">
            <a:spAutoFit/>
          </a:bodyPr>
          <a:lstStyle/>
          <a:p>
            <a:pPr algn="l">
              <a:lnSpc>
                <a:spcPts val="3359"/>
              </a:lnSpc>
            </a:pPr>
            <a:r>
              <a:rPr lang="en-US" sz="2399" b="1">
                <a:solidFill>
                  <a:srgbClr val="000000"/>
                </a:solidFill>
                <a:latin typeface="DM Sans Bold"/>
                <a:ea typeface="DM Sans Bold"/>
                <a:cs typeface="DM Sans Bold"/>
                <a:sym typeface="DM Sans Bold"/>
              </a:rPr>
              <a:t>BUTTON COLOR SCHEME UPDATE: </a:t>
            </a:r>
          </a:p>
        </p:txBody>
      </p:sp>
      <p:sp>
        <p:nvSpPr>
          <p:cNvPr id="22" name="TextBox 22"/>
          <p:cNvSpPr txBox="1"/>
          <p:nvPr/>
        </p:nvSpPr>
        <p:spPr>
          <a:xfrm>
            <a:off x="1523542" y="3702339"/>
            <a:ext cx="8367751" cy="2656840"/>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DM Sans"/>
                <a:ea typeface="DM Sans"/>
                <a:cs typeface="DM Sans"/>
                <a:sym typeface="DM Sans"/>
              </a:rPr>
              <a:t>·In-line documentation has been incorporated across all Python files. </a:t>
            </a:r>
          </a:p>
          <a:p>
            <a:pPr marL="410209" lvl="1" indent="-205105" algn="l">
              <a:lnSpc>
                <a:spcPts val="2659"/>
              </a:lnSpc>
              <a:buFont typeface="Arial"/>
              <a:buChar char="•"/>
            </a:pPr>
            <a:r>
              <a:rPr lang="en-US" sz="1899">
                <a:solidFill>
                  <a:srgbClr val="000000"/>
                </a:solidFill>
                <a:latin typeface="DM Sans"/>
                <a:ea typeface="DM Sans"/>
                <a:cs typeface="DM Sans"/>
                <a:sym typeface="DM Sans"/>
              </a:rPr>
              <a:t>This ensures that functions, classes, and modules are well-documented, enhancing code readability and improving maintainability. </a:t>
            </a:r>
          </a:p>
          <a:p>
            <a:pPr marL="410209" lvl="1" indent="-205105" algn="l">
              <a:lnSpc>
                <a:spcPts val="2659"/>
              </a:lnSpc>
              <a:buFont typeface="Arial"/>
              <a:buChar char="•"/>
            </a:pPr>
            <a:r>
              <a:rPr lang="en-US" sz="1899">
                <a:solidFill>
                  <a:srgbClr val="000000"/>
                </a:solidFill>
                <a:latin typeface="DM Sans"/>
                <a:ea typeface="DM Sans"/>
                <a:cs typeface="DM Sans"/>
                <a:sym typeface="DM Sans"/>
              </a:rPr>
              <a:t>The clear descriptions of each component’s purpose and functionality make it easier for developers to navigate and understand the implementation.</a:t>
            </a:r>
          </a:p>
          <a:p>
            <a:pPr algn="l">
              <a:lnSpc>
                <a:spcPts val="2659"/>
              </a:lnSpc>
            </a:pPr>
            <a:endParaRPr lang="en-US" sz="1899">
              <a:solidFill>
                <a:srgbClr val="000000"/>
              </a:solidFill>
              <a:latin typeface="DM Sans"/>
              <a:ea typeface="DM Sans"/>
              <a:cs typeface="DM Sans"/>
              <a:sym typeface="DM Sans"/>
            </a:endParaRPr>
          </a:p>
        </p:txBody>
      </p:sp>
      <p:sp>
        <p:nvSpPr>
          <p:cNvPr id="23" name="TextBox 23"/>
          <p:cNvSpPr txBox="1"/>
          <p:nvPr/>
        </p:nvSpPr>
        <p:spPr>
          <a:xfrm>
            <a:off x="1523542" y="6938520"/>
            <a:ext cx="7989221" cy="1656715"/>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000000"/>
                </a:solidFill>
                <a:latin typeface="DM Sans"/>
                <a:ea typeface="DM Sans"/>
                <a:cs typeface="DM Sans"/>
                <a:sym typeface="DM Sans"/>
              </a:rPr>
              <a:t>The button color scheme has been refined to provide a more visually appealing and user-friendly interface. </a:t>
            </a:r>
          </a:p>
          <a:p>
            <a:pPr marL="410209" lvl="1" indent="-205105" algn="l">
              <a:lnSpc>
                <a:spcPts val="2659"/>
              </a:lnSpc>
              <a:buFont typeface="Arial"/>
              <a:buChar char="•"/>
            </a:pPr>
            <a:r>
              <a:rPr lang="en-US" sz="1899">
                <a:solidFill>
                  <a:srgbClr val="000000"/>
                </a:solidFill>
                <a:latin typeface="DM Sans"/>
                <a:ea typeface="DM Sans"/>
                <a:cs typeface="DM Sans"/>
                <a:sym typeface="DM Sans"/>
              </a:rPr>
              <a:t>This update was carefully applied to ensure consistency across newly designed pages, maintaining a cohesive and professional aesthetic throughout the entire website.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868" y="-102870"/>
            <a:ext cx="6938046" cy="6039334"/>
            <a:chOff x="0" y="0"/>
            <a:chExt cx="1074885" cy="935651"/>
          </a:xfrm>
        </p:grpSpPr>
        <p:sp>
          <p:nvSpPr>
            <p:cNvPr id="3" name="Freeform 3"/>
            <p:cNvSpPr/>
            <p:nvPr/>
          </p:nvSpPr>
          <p:spPr>
            <a:xfrm>
              <a:off x="0" y="0"/>
              <a:ext cx="1074885" cy="935651"/>
            </a:xfrm>
            <a:custGeom>
              <a:avLst/>
              <a:gdLst/>
              <a:ahLst/>
              <a:cxnLst/>
              <a:rect l="l" t="t" r="r" b="b"/>
              <a:pathLst>
                <a:path w="1074885" h="935651">
                  <a:moveTo>
                    <a:pt x="0" y="0"/>
                  </a:moveTo>
                  <a:lnTo>
                    <a:pt x="1074885" y="0"/>
                  </a:lnTo>
                  <a:lnTo>
                    <a:pt x="1074885" y="935651"/>
                  </a:lnTo>
                  <a:lnTo>
                    <a:pt x="0" y="935651"/>
                  </a:lnTo>
                  <a:close/>
                </a:path>
              </a:pathLst>
            </a:custGeom>
            <a:blipFill>
              <a:blip r:embed="rId2"/>
              <a:stretch>
                <a:fillRect l="-24855" r="-5632"/>
              </a:stretch>
            </a:blipFill>
          </p:spPr>
          <p:txBody>
            <a:bodyPr/>
            <a:lstStyle/>
            <a:p>
              <a:endParaRPr lang="en-ZA"/>
            </a:p>
          </p:txBody>
        </p:sp>
      </p:grpSp>
      <p:grpSp>
        <p:nvGrpSpPr>
          <p:cNvPr id="4" name="Group 4"/>
          <p:cNvGrpSpPr/>
          <p:nvPr/>
        </p:nvGrpSpPr>
        <p:grpSpPr>
          <a:xfrm>
            <a:off x="6824178" y="0"/>
            <a:ext cx="11463822" cy="5936464"/>
            <a:chOff x="0" y="0"/>
            <a:chExt cx="3019278" cy="1563513"/>
          </a:xfrm>
        </p:grpSpPr>
        <p:sp>
          <p:nvSpPr>
            <p:cNvPr id="5" name="Freeform 5"/>
            <p:cNvSpPr/>
            <p:nvPr/>
          </p:nvSpPr>
          <p:spPr>
            <a:xfrm>
              <a:off x="0" y="0"/>
              <a:ext cx="3019278" cy="1563513"/>
            </a:xfrm>
            <a:custGeom>
              <a:avLst/>
              <a:gdLst/>
              <a:ahLst/>
              <a:cxnLst/>
              <a:rect l="l" t="t" r="r" b="b"/>
              <a:pathLst>
                <a:path w="3019278" h="1563513">
                  <a:moveTo>
                    <a:pt x="0" y="0"/>
                  </a:moveTo>
                  <a:lnTo>
                    <a:pt x="3019278" y="0"/>
                  </a:lnTo>
                  <a:lnTo>
                    <a:pt x="3019278" y="1563513"/>
                  </a:lnTo>
                  <a:lnTo>
                    <a:pt x="0" y="1563513"/>
                  </a:lnTo>
                  <a:close/>
                </a:path>
              </a:pathLst>
            </a:custGeom>
            <a:solidFill>
              <a:srgbClr val="13191D"/>
            </a:solidFill>
          </p:spPr>
          <p:txBody>
            <a:bodyPr/>
            <a:lstStyle/>
            <a:p>
              <a:endParaRPr lang="en-ZA"/>
            </a:p>
          </p:txBody>
        </p:sp>
        <p:sp>
          <p:nvSpPr>
            <p:cNvPr id="6" name="TextBox 6"/>
            <p:cNvSpPr txBox="1"/>
            <p:nvPr/>
          </p:nvSpPr>
          <p:spPr>
            <a:xfrm>
              <a:off x="0" y="-28575"/>
              <a:ext cx="3019278" cy="1592088"/>
            </a:xfrm>
            <a:prstGeom prst="rect">
              <a:avLst/>
            </a:prstGeom>
          </p:spPr>
          <p:txBody>
            <a:bodyPr lIns="50800" tIns="50800" rIns="50800" bIns="50800" rtlCol="0" anchor="ctr"/>
            <a:lstStyle/>
            <a:p>
              <a:pPr algn="ctr">
                <a:lnSpc>
                  <a:spcPts val="2380"/>
                </a:lnSpc>
              </a:pPr>
              <a:endParaRPr/>
            </a:p>
          </p:txBody>
        </p:sp>
      </p:grpSp>
      <p:sp>
        <p:nvSpPr>
          <p:cNvPr id="7" name="AutoShape 7"/>
          <p:cNvSpPr/>
          <p:nvPr/>
        </p:nvSpPr>
        <p:spPr>
          <a:xfrm flipV="1">
            <a:off x="1513582" y="9244012"/>
            <a:ext cx="13850560" cy="0"/>
          </a:xfrm>
          <a:prstGeom prst="line">
            <a:avLst/>
          </a:prstGeom>
          <a:ln w="28575" cap="flat">
            <a:solidFill>
              <a:srgbClr val="FFBD59"/>
            </a:solidFill>
            <a:prstDash val="solid"/>
            <a:headEnd type="none" w="sm" len="sm"/>
            <a:tailEnd type="none" w="sm" len="sm"/>
          </a:ln>
        </p:spPr>
        <p:txBody>
          <a:bodyPr/>
          <a:lstStyle/>
          <a:p>
            <a:endParaRPr lang="en-ZA"/>
          </a:p>
        </p:txBody>
      </p:sp>
      <p:sp>
        <p:nvSpPr>
          <p:cNvPr id="8" name="TextBox 8"/>
          <p:cNvSpPr txBox="1"/>
          <p:nvPr/>
        </p:nvSpPr>
        <p:spPr>
          <a:xfrm>
            <a:off x="1513582" y="6689531"/>
            <a:ext cx="6841993" cy="2881884"/>
          </a:xfrm>
          <a:prstGeom prst="rect">
            <a:avLst/>
          </a:prstGeom>
        </p:spPr>
        <p:txBody>
          <a:bodyPr lIns="0" tIns="0" rIns="0" bIns="0" rtlCol="0" anchor="t">
            <a:spAutoFit/>
          </a:bodyPr>
          <a:lstStyle/>
          <a:p>
            <a:pPr marL="449070" lvl="1" indent="-224535" algn="l">
              <a:lnSpc>
                <a:spcPts val="2911"/>
              </a:lnSpc>
              <a:buFont typeface="Arial"/>
              <a:buChar char="•"/>
            </a:pPr>
            <a:r>
              <a:rPr lang="en-US" sz="2079">
                <a:solidFill>
                  <a:srgbClr val="000000"/>
                </a:solidFill>
                <a:latin typeface="DM Sans"/>
                <a:ea typeface="DM Sans"/>
                <a:cs typeface="DM Sans"/>
                <a:sym typeface="DM Sans"/>
              </a:rPr>
              <a:t>The anomaly detection feature has been enhanced to more effectively identify unusual patterns and outliers in trading data. </a:t>
            </a:r>
          </a:p>
          <a:p>
            <a:pPr marL="449070" lvl="1" indent="-224535" algn="l">
              <a:lnSpc>
                <a:spcPts val="2911"/>
              </a:lnSpc>
              <a:buFont typeface="Arial"/>
              <a:buChar char="•"/>
            </a:pPr>
            <a:r>
              <a:rPr lang="en-US" sz="2079">
                <a:solidFill>
                  <a:srgbClr val="000000"/>
                </a:solidFill>
                <a:latin typeface="DM Sans"/>
                <a:ea typeface="DM Sans"/>
                <a:cs typeface="DM Sans"/>
                <a:sym typeface="DM Sans"/>
              </a:rPr>
              <a:t>It is now showcased on a dedicated webpage, offering users easy access to insights and a clearer interpretation of detected anomalies, improving their decision-making processes.</a:t>
            </a:r>
          </a:p>
          <a:p>
            <a:pPr algn="l">
              <a:lnSpc>
                <a:spcPts val="2799"/>
              </a:lnSpc>
            </a:pPr>
            <a:endParaRPr lang="en-US" sz="2079">
              <a:solidFill>
                <a:srgbClr val="000000"/>
              </a:solidFill>
              <a:latin typeface="DM Sans"/>
              <a:ea typeface="DM Sans"/>
              <a:cs typeface="DM Sans"/>
              <a:sym typeface="DM Sans"/>
            </a:endParaRPr>
          </a:p>
        </p:txBody>
      </p:sp>
      <p:sp>
        <p:nvSpPr>
          <p:cNvPr id="9" name="TextBox 9"/>
          <p:cNvSpPr txBox="1"/>
          <p:nvPr/>
        </p:nvSpPr>
        <p:spPr>
          <a:xfrm>
            <a:off x="9960609" y="6772263"/>
            <a:ext cx="6352131" cy="2166493"/>
          </a:xfrm>
          <a:prstGeom prst="rect">
            <a:avLst/>
          </a:prstGeom>
        </p:spPr>
        <p:txBody>
          <a:bodyPr lIns="0" tIns="0" rIns="0" bIns="0" rtlCol="0" anchor="t">
            <a:spAutoFit/>
          </a:bodyPr>
          <a:lstStyle/>
          <a:p>
            <a:pPr algn="l">
              <a:lnSpc>
                <a:spcPts val="2911"/>
              </a:lnSpc>
            </a:pPr>
            <a:r>
              <a:rPr lang="en-US" sz="2079">
                <a:solidFill>
                  <a:srgbClr val="000000"/>
                </a:solidFill>
                <a:latin typeface="DM Sans"/>
                <a:ea typeface="DM Sans"/>
                <a:cs typeface="DM Sans"/>
                <a:sym typeface="DM Sans"/>
              </a:rPr>
              <a:t>The test cases have been thoroughly refined to improve application reliability, ensuring that it functions as expected and effectively identifies potential issues early. This enhancement strengthens overall code quality, contributing to a more robust and dependable platform for users.</a:t>
            </a:r>
          </a:p>
        </p:txBody>
      </p:sp>
      <p:sp>
        <p:nvSpPr>
          <p:cNvPr id="10" name="TextBox 10"/>
          <p:cNvSpPr txBox="1"/>
          <p:nvPr/>
        </p:nvSpPr>
        <p:spPr>
          <a:xfrm>
            <a:off x="7865713" y="1888097"/>
            <a:ext cx="7864338" cy="1477899"/>
          </a:xfrm>
          <a:prstGeom prst="rect">
            <a:avLst/>
          </a:prstGeom>
        </p:spPr>
        <p:txBody>
          <a:bodyPr lIns="0" tIns="0" rIns="0" bIns="0" rtlCol="0" anchor="t">
            <a:spAutoFit/>
          </a:bodyPr>
          <a:lstStyle/>
          <a:p>
            <a:pPr algn="l">
              <a:lnSpc>
                <a:spcPts val="5966"/>
              </a:lnSpc>
            </a:pPr>
            <a:r>
              <a:rPr lang="en-US" sz="4419" b="1">
                <a:solidFill>
                  <a:srgbClr val="FFFFFF"/>
                </a:solidFill>
                <a:latin typeface="TT Hoves Bold"/>
                <a:ea typeface="TT Hoves Bold"/>
                <a:cs typeface="TT Hoves Bold"/>
                <a:sym typeface="TT Hoves Bold"/>
              </a:rPr>
              <a:t>IMPROVEMENTS BASED ON TEAM SUGGESTIONS:</a:t>
            </a:r>
          </a:p>
        </p:txBody>
      </p:sp>
      <p:sp>
        <p:nvSpPr>
          <p:cNvPr id="11" name="TextBox 11"/>
          <p:cNvSpPr txBox="1"/>
          <p:nvPr/>
        </p:nvSpPr>
        <p:spPr>
          <a:xfrm>
            <a:off x="1691713" y="6140256"/>
            <a:ext cx="3805215" cy="389255"/>
          </a:xfrm>
          <a:prstGeom prst="rect">
            <a:avLst/>
          </a:prstGeom>
        </p:spPr>
        <p:txBody>
          <a:bodyPr lIns="0" tIns="0" rIns="0" bIns="0" rtlCol="0" anchor="t">
            <a:spAutoFit/>
          </a:bodyPr>
          <a:lstStyle/>
          <a:p>
            <a:pPr algn="l">
              <a:lnSpc>
                <a:spcPts val="3219"/>
              </a:lnSpc>
            </a:pPr>
            <a:r>
              <a:rPr lang="en-US" sz="2299" b="1">
                <a:solidFill>
                  <a:srgbClr val="000000"/>
                </a:solidFill>
                <a:latin typeface="DM Sans Bold"/>
                <a:ea typeface="DM Sans Bold"/>
                <a:cs typeface="DM Sans Bold"/>
                <a:sym typeface="DM Sans Bold"/>
              </a:rPr>
              <a:t>ANOMALY DETECTION: </a:t>
            </a:r>
          </a:p>
        </p:txBody>
      </p:sp>
      <p:sp>
        <p:nvSpPr>
          <p:cNvPr id="12" name="TextBox 12"/>
          <p:cNvSpPr txBox="1"/>
          <p:nvPr/>
        </p:nvSpPr>
        <p:spPr>
          <a:xfrm>
            <a:off x="9960609" y="6140256"/>
            <a:ext cx="6143193" cy="389255"/>
          </a:xfrm>
          <a:prstGeom prst="rect">
            <a:avLst/>
          </a:prstGeom>
        </p:spPr>
        <p:txBody>
          <a:bodyPr lIns="0" tIns="0" rIns="0" bIns="0" rtlCol="0" anchor="t">
            <a:spAutoFit/>
          </a:bodyPr>
          <a:lstStyle/>
          <a:p>
            <a:pPr algn="l">
              <a:lnSpc>
                <a:spcPts val="3219"/>
              </a:lnSpc>
            </a:pPr>
            <a:r>
              <a:rPr lang="en-US" sz="2299" b="1">
                <a:solidFill>
                  <a:srgbClr val="000000"/>
                </a:solidFill>
                <a:latin typeface="DM Sans Bold"/>
                <a:ea typeface="DM Sans Bold"/>
                <a:cs typeface="DM Sans Bold"/>
                <a:sym typeface="DM Sans Bold"/>
              </a:rPr>
              <a:t>UPDATED TEST CASES: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ZA"/>
          </a:p>
        </p:txBody>
      </p:sp>
      <p:sp>
        <p:nvSpPr>
          <p:cNvPr id="3" name="AutoShape 3"/>
          <p:cNvSpPr/>
          <p:nvPr/>
        </p:nvSpPr>
        <p:spPr>
          <a:xfrm>
            <a:off x="1513582" y="1613853"/>
            <a:ext cx="14585224" cy="0"/>
          </a:xfrm>
          <a:prstGeom prst="line">
            <a:avLst/>
          </a:prstGeom>
          <a:ln w="28575" cap="flat">
            <a:solidFill>
              <a:srgbClr val="FFBD59"/>
            </a:solidFill>
            <a:prstDash val="solid"/>
            <a:headEnd type="none" w="sm" len="sm"/>
            <a:tailEnd type="none" w="sm" len="sm"/>
          </a:ln>
        </p:spPr>
        <p:txBody>
          <a:bodyPr/>
          <a:lstStyle/>
          <a:p>
            <a:endParaRPr lang="en-ZA"/>
          </a:p>
        </p:txBody>
      </p:sp>
      <p:sp>
        <p:nvSpPr>
          <p:cNvPr id="4" name="TextBox 4"/>
          <p:cNvSpPr txBox="1"/>
          <p:nvPr/>
        </p:nvSpPr>
        <p:spPr>
          <a:xfrm>
            <a:off x="4751580" y="4255754"/>
            <a:ext cx="4335871" cy="1425746"/>
          </a:xfrm>
          <a:prstGeom prst="rect">
            <a:avLst/>
          </a:prstGeom>
        </p:spPr>
        <p:txBody>
          <a:bodyPr lIns="0" tIns="0" rIns="0" bIns="0" rtlCol="0" anchor="t">
            <a:spAutoFit/>
          </a:bodyPr>
          <a:lstStyle/>
          <a:p>
            <a:pPr algn="l">
              <a:lnSpc>
                <a:spcPts val="11532"/>
              </a:lnSpc>
            </a:pPr>
            <a:r>
              <a:rPr lang="en-US" sz="8542" b="1">
                <a:solidFill>
                  <a:srgbClr val="FFFFFF"/>
                </a:solidFill>
                <a:latin typeface="TT Hoves Bold"/>
                <a:ea typeface="TT Hoves Bold"/>
                <a:cs typeface="TT Hoves Bold"/>
                <a:sym typeface="TT Hoves Bold"/>
              </a:rPr>
              <a:t>THANK</a:t>
            </a:r>
          </a:p>
        </p:txBody>
      </p:sp>
      <p:sp>
        <p:nvSpPr>
          <p:cNvPr id="5" name="TextBox 5"/>
          <p:cNvSpPr txBox="1"/>
          <p:nvPr/>
        </p:nvSpPr>
        <p:spPr>
          <a:xfrm>
            <a:off x="8716556" y="4255754"/>
            <a:ext cx="5454944" cy="1425746"/>
          </a:xfrm>
          <a:prstGeom prst="rect">
            <a:avLst/>
          </a:prstGeom>
        </p:spPr>
        <p:txBody>
          <a:bodyPr lIns="0" tIns="0" rIns="0" bIns="0" rtlCol="0" anchor="t">
            <a:spAutoFit/>
          </a:bodyPr>
          <a:lstStyle/>
          <a:p>
            <a:pPr algn="l">
              <a:lnSpc>
                <a:spcPts val="11532"/>
              </a:lnSpc>
            </a:pPr>
            <a:r>
              <a:rPr lang="en-US" sz="8542" b="1">
                <a:solidFill>
                  <a:srgbClr val="FFBD59"/>
                </a:solidFill>
                <a:latin typeface="TT Hoves Bold"/>
                <a:ea typeface="TT Hoves Bold"/>
                <a:cs typeface="TT Hoves Bold"/>
                <a:sym typeface="TT Hoves Bold"/>
              </a:rPr>
              <a:t>YOU</a:t>
            </a:r>
          </a:p>
        </p:txBody>
      </p:sp>
      <p:sp>
        <p:nvSpPr>
          <p:cNvPr id="6" name="TextBox 6"/>
          <p:cNvSpPr txBox="1"/>
          <p:nvPr/>
        </p:nvSpPr>
        <p:spPr>
          <a:xfrm>
            <a:off x="3897732" y="5797116"/>
            <a:ext cx="10492537" cy="530860"/>
          </a:xfrm>
          <a:prstGeom prst="rect">
            <a:avLst/>
          </a:prstGeom>
        </p:spPr>
        <p:txBody>
          <a:bodyPr lIns="0" tIns="0" rIns="0" bIns="0" rtlCol="0" anchor="t">
            <a:spAutoFit/>
          </a:bodyPr>
          <a:lstStyle/>
          <a:p>
            <a:pPr algn="ctr">
              <a:lnSpc>
                <a:spcPts val="4340"/>
              </a:lnSpc>
            </a:pPr>
            <a:r>
              <a:rPr lang="en-US" sz="3100">
                <a:solidFill>
                  <a:srgbClr val="FFFFFF"/>
                </a:solidFill>
                <a:latin typeface="DM Sans"/>
                <a:ea typeface="DM Sans"/>
                <a:cs typeface="DM Sans"/>
                <a:sym typeface="DM Sans"/>
              </a:rPr>
              <a:t>Now for the live demonstration! </a:t>
            </a:r>
          </a:p>
        </p:txBody>
      </p:sp>
      <p:sp>
        <p:nvSpPr>
          <p:cNvPr id="7" name="AutoShape 7"/>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Z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612</Words>
  <Application>Microsoft Office PowerPoint</Application>
  <PresentationFormat>Custom</PresentationFormat>
  <Paragraphs>57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DM Sans Bold</vt:lpstr>
      <vt:lpstr>Arial</vt:lpstr>
      <vt:lpstr>TT Hoves Bold</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dc:title>
  <cp:lastModifiedBy>Smith, J, Ms [24810517@sun.ac.za]</cp:lastModifiedBy>
  <cp:revision>2</cp:revision>
  <dcterms:created xsi:type="dcterms:W3CDTF">2006-08-16T00:00:00Z</dcterms:created>
  <dcterms:modified xsi:type="dcterms:W3CDTF">2024-10-16T17:25:59Z</dcterms:modified>
  <dc:identifier>DAGTvZVt1Ho</dc:identifier>
</cp:coreProperties>
</file>